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68" r:id="rId4"/>
    <p:sldId id="267" r:id="rId5"/>
    <p:sldId id="265" r:id="rId6"/>
    <p:sldId id="261" r:id="rId7"/>
    <p:sldId id="264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FF"/>
    <a:srgbClr val="25B0DB"/>
    <a:srgbClr val="7BCFE9"/>
    <a:srgbClr val="0066FF"/>
    <a:srgbClr val="C36DB9"/>
    <a:srgbClr val="FDDBB9"/>
    <a:srgbClr val="FFFFCC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94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75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75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46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5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23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00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30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81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7BB91-D905-4E3C-8CDF-C304DE80C21A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4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7BB91-D905-4E3C-8CDF-C304DE80C21A}" type="datetimeFigureOut">
              <a:rPr lang="en-GB" smtClean="0"/>
              <a:t>02/05/2019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84FED-203B-4650-89D6-DE57E36AAB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47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14279" y="2826153"/>
            <a:ext cx="4225159" cy="1152420"/>
          </a:xfrm>
          <a:prstGeom prst="ellipse">
            <a:avLst/>
          </a:prstGeom>
          <a:solidFill>
            <a:srgbClr val="FF0000"/>
          </a:solidFill>
          <a:ln w="571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French </a:t>
            </a:r>
          </a:p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Reception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571402" y="3436882"/>
            <a:ext cx="3212321" cy="2885088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Single Corner Rectangle 7"/>
          <p:cNvSpPr/>
          <p:nvPr/>
        </p:nvSpPr>
        <p:spPr>
          <a:xfrm rot="5400000">
            <a:off x="658851" y="35988"/>
            <a:ext cx="2883607" cy="3192320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7839438" y="167810"/>
            <a:ext cx="3686952" cy="2781372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chemeClr val="tx1"/>
                </a:solidFill>
              </a:rPr>
              <a:t>Spring 1</a:t>
            </a:r>
            <a:r>
              <a:rPr lang="en-GB" u="sng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en-GB" u="sng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Count down from 6</a:t>
            </a:r>
          </a:p>
          <a:p>
            <a:r>
              <a:rPr lang="en-GB" dirty="0">
                <a:solidFill>
                  <a:schemeClr val="tx1"/>
                </a:solidFill>
              </a:rPr>
              <a:t>Name 5 colours of the fireworks</a:t>
            </a:r>
          </a:p>
          <a:p>
            <a:r>
              <a:rPr lang="en-GB" dirty="0">
                <a:solidFill>
                  <a:schemeClr val="tx1"/>
                </a:solidFill>
              </a:rPr>
              <a:t>Sing to 12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Remember </a:t>
            </a:r>
            <a:r>
              <a:rPr lang="en-GB" dirty="0">
                <a:solidFill>
                  <a:schemeClr val="tx1"/>
                </a:solidFill>
              </a:rPr>
              <a:t>actions </a:t>
            </a:r>
          </a:p>
          <a:p>
            <a:r>
              <a:rPr lang="en-GB" dirty="0">
                <a:solidFill>
                  <a:schemeClr val="tx1"/>
                </a:solidFill>
              </a:rPr>
              <a:t>Basic body parts</a:t>
            </a:r>
          </a:p>
          <a:p>
            <a:r>
              <a:rPr lang="en-GB" dirty="0">
                <a:solidFill>
                  <a:schemeClr val="tx1"/>
                </a:solidFill>
              </a:rPr>
              <a:t>Songs, rhymes and stories </a:t>
            </a:r>
          </a:p>
        </p:txBody>
      </p:sp>
      <p:sp>
        <p:nvSpPr>
          <p:cNvPr id="11" name="Snip Single Corner Rectangle 10"/>
          <p:cNvSpPr/>
          <p:nvPr/>
        </p:nvSpPr>
        <p:spPr>
          <a:xfrm rot="16200000">
            <a:off x="8440092" y="3363003"/>
            <a:ext cx="2885089" cy="3686951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107387" y="4060486"/>
            <a:ext cx="3331137" cy="2553896"/>
          </a:xfrm>
          <a:prstGeom prst="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chemeClr val="tx1"/>
                </a:solidFill>
              </a:rPr>
              <a:t>Summer 1: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Learn </a:t>
            </a:r>
            <a:r>
              <a:rPr lang="en-GB" dirty="0">
                <a:solidFill>
                  <a:schemeClr val="tx1"/>
                </a:solidFill>
              </a:rPr>
              <a:t>a song about the alphabet</a:t>
            </a:r>
          </a:p>
          <a:p>
            <a:r>
              <a:rPr lang="en-GB" dirty="0">
                <a:solidFill>
                  <a:schemeClr val="tx1"/>
                </a:solidFill>
              </a:rPr>
              <a:t>Use </a:t>
            </a:r>
            <a:r>
              <a:rPr lang="en-GB" dirty="0" smtClean="0">
                <a:solidFill>
                  <a:schemeClr val="tx1"/>
                </a:solidFill>
              </a:rPr>
              <a:t>colours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and numbers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Revise 3 </a:t>
            </a:r>
            <a:r>
              <a:rPr lang="en-GB" dirty="0">
                <a:solidFill>
                  <a:schemeClr val="tx1"/>
                </a:solidFill>
              </a:rPr>
              <a:t>animals</a:t>
            </a:r>
          </a:p>
          <a:p>
            <a:r>
              <a:rPr lang="en-GB" dirty="0">
                <a:solidFill>
                  <a:schemeClr val="tx1"/>
                </a:solidFill>
              </a:rPr>
              <a:t>Count to 12 or more</a:t>
            </a:r>
          </a:p>
          <a:p>
            <a:r>
              <a:rPr lang="en-GB" dirty="0">
                <a:solidFill>
                  <a:schemeClr val="tx1"/>
                </a:solidFill>
              </a:rPr>
              <a:t>Songs, rhymes and </a:t>
            </a:r>
            <a:r>
              <a:rPr lang="en-GB" dirty="0" smtClean="0">
                <a:solidFill>
                  <a:schemeClr val="tx1"/>
                </a:solidFill>
              </a:rPr>
              <a:t>stories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53056" y="167810"/>
            <a:ext cx="3310758" cy="2558790"/>
          </a:xfrm>
          <a:prstGeom prst="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48" y="352476"/>
            <a:ext cx="32135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Autumn 1: </a:t>
            </a:r>
            <a:r>
              <a:rPr lang="en-GB" dirty="0"/>
              <a:t> </a:t>
            </a:r>
            <a:endParaRPr lang="en-GB" dirty="0" smtClean="0"/>
          </a:p>
          <a:p>
            <a:pPr algn="ctr"/>
            <a:endParaRPr lang="en-GB" dirty="0"/>
          </a:p>
          <a:p>
            <a:r>
              <a:rPr lang="en-GB" dirty="0"/>
              <a:t>Greetings and say how I am</a:t>
            </a:r>
          </a:p>
          <a:p>
            <a:r>
              <a:rPr lang="en-GB" dirty="0"/>
              <a:t>Classroom instructions</a:t>
            </a:r>
          </a:p>
          <a:p>
            <a:r>
              <a:rPr lang="en-GB" dirty="0"/>
              <a:t>Say what my name is</a:t>
            </a:r>
          </a:p>
          <a:p>
            <a:r>
              <a:rPr lang="en-GB" dirty="0"/>
              <a:t>Name 3 colours</a:t>
            </a:r>
          </a:p>
          <a:p>
            <a:r>
              <a:rPr lang="en-GB" dirty="0"/>
              <a:t>Count to 6 and say how old I </a:t>
            </a:r>
            <a:r>
              <a:rPr lang="en-GB" dirty="0" smtClean="0"/>
              <a:t>am</a:t>
            </a:r>
          </a:p>
          <a:p>
            <a:r>
              <a:rPr lang="en-GB" dirty="0" smtClean="0"/>
              <a:t>Songs, rhymes and stories </a:t>
            </a:r>
            <a:endParaRPr lang="en-GB" dirty="0"/>
          </a:p>
          <a:p>
            <a:endParaRPr lang="en-GB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4019" y="144"/>
            <a:ext cx="32838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u="sng" dirty="0" smtClean="0"/>
          </a:p>
          <a:p>
            <a:pPr algn="ctr"/>
            <a:r>
              <a:rPr lang="en-GB" u="sng" dirty="0" smtClean="0"/>
              <a:t>Autumn </a:t>
            </a:r>
            <a:r>
              <a:rPr lang="en-GB" u="sng" dirty="0"/>
              <a:t>2: </a:t>
            </a:r>
            <a:endParaRPr lang="en-GB" u="sng" dirty="0" smtClean="0"/>
          </a:p>
          <a:p>
            <a:r>
              <a:rPr lang="en-GB" dirty="0"/>
              <a:t>Name 5 colours or </a:t>
            </a:r>
            <a:r>
              <a:rPr lang="en-GB" dirty="0" smtClean="0"/>
              <a:t>more</a:t>
            </a:r>
          </a:p>
          <a:p>
            <a:r>
              <a:rPr lang="en-GB" dirty="0" smtClean="0"/>
              <a:t>Use </a:t>
            </a:r>
            <a:r>
              <a:rPr lang="en-GB" dirty="0"/>
              <a:t>‘</a:t>
            </a:r>
            <a:r>
              <a:rPr lang="en-GB" dirty="0" err="1"/>
              <a:t>oui</a:t>
            </a:r>
            <a:r>
              <a:rPr lang="en-GB" dirty="0"/>
              <a:t>’ and ‘non’</a:t>
            </a:r>
          </a:p>
          <a:p>
            <a:r>
              <a:rPr lang="en-GB" dirty="0" smtClean="0"/>
              <a:t>Name </a:t>
            </a:r>
            <a:r>
              <a:rPr lang="en-GB" dirty="0"/>
              <a:t>3 animals (le </a:t>
            </a:r>
            <a:r>
              <a:rPr lang="en-GB" dirty="0" err="1"/>
              <a:t>chien</a:t>
            </a:r>
            <a:r>
              <a:rPr lang="en-GB" dirty="0"/>
              <a:t>, le chat</a:t>
            </a:r>
            <a:r>
              <a:rPr lang="en-GB" dirty="0" smtClean="0"/>
              <a:t>, la </a:t>
            </a:r>
            <a:r>
              <a:rPr lang="en-GB" dirty="0" err="1"/>
              <a:t>souris</a:t>
            </a:r>
            <a:r>
              <a:rPr lang="en-GB" dirty="0"/>
              <a:t>)</a:t>
            </a:r>
          </a:p>
          <a:p>
            <a:r>
              <a:rPr lang="en-GB" dirty="0"/>
              <a:t>Count to 10</a:t>
            </a:r>
          </a:p>
          <a:p>
            <a:r>
              <a:rPr lang="en-GB" dirty="0"/>
              <a:t>Learn actions in French </a:t>
            </a:r>
          </a:p>
          <a:p>
            <a:r>
              <a:rPr lang="en-GB" dirty="0" smtClean="0"/>
              <a:t>Songs</a:t>
            </a:r>
            <a:r>
              <a:rPr lang="en-GB" dirty="0"/>
              <a:t>, rhymes and stories </a:t>
            </a:r>
          </a:p>
          <a:p>
            <a:pPr algn="ctr"/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37917" y="3681531"/>
            <a:ext cx="307929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Spring </a:t>
            </a:r>
            <a:r>
              <a:rPr lang="en-GB" u="sng" dirty="0" smtClean="0"/>
              <a:t>2: </a:t>
            </a:r>
          </a:p>
          <a:p>
            <a:r>
              <a:rPr lang="en-GB" dirty="0" smtClean="0"/>
              <a:t>My family</a:t>
            </a:r>
          </a:p>
          <a:p>
            <a:r>
              <a:rPr lang="en-GB" dirty="0" smtClean="0"/>
              <a:t>Count </a:t>
            </a:r>
            <a:r>
              <a:rPr lang="en-GB" dirty="0"/>
              <a:t>to 12 or more</a:t>
            </a:r>
          </a:p>
          <a:p>
            <a:r>
              <a:rPr lang="en-GB" dirty="0" smtClean="0"/>
              <a:t>Name 7 </a:t>
            </a:r>
            <a:r>
              <a:rPr lang="en-GB" dirty="0"/>
              <a:t>colours and counting fruit up to 5 </a:t>
            </a:r>
            <a:endParaRPr lang="en-GB" dirty="0" smtClean="0"/>
          </a:p>
          <a:p>
            <a:r>
              <a:rPr lang="en-GB" dirty="0" smtClean="0"/>
              <a:t>Days of the week </a:t>
            </a:r>
            <a:endParaRPr lang="en-GB" dirty="0"/>
          </a:p>
          <a:p>
            <a:r>
              <a:rPr lang="en-GB" dirty="0" smtClean="0"/>
              <a:t>Songs</a:t>
            </a:r>
            <a:r>
              <a:rPr lang="en-GB" dirty="0"/>
              <a:t>, rhymes and stories </a:t>
            </a:r>
          </a:p>
          <a:p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8245225" y="4190816"/>
            <a:ext cx="34487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Summer 2: 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/>
              <a:t>Say I like / I don’t like</a:t>
            </a:r>
          </a:p>
          <a:p>
            <a:r>
              <a:rPr lang="en-GB" dirty="0"/>
              <a:t>Use polite greetings</a:t>
            </a:r>
          </a:p>
          <a:p>
            <a:r>
              <a:rPr lang="en-GB" dirty="0"/>
              <a:t>Count to 12 or more</a:t>
            </a:r>
          </a:p>
          <a:p>
            <a:r>
              <a:rPr lang="en-GB" dirty="0"/>
              <a:t>Revise </a:t>
            </a:r>
            <a:r>
              <a:rPr lang="en-GB" dirty="0" smtClean="0"/>
              <a:t>7 </a:t>
            </a:r>
            <a:r>
              <a:rPr lang="en-GB" dirty="0"/>
              <a:t>colours</a:t>
            </a:r>
          </a:p>
          <a:p>
            <a:r>
              <a:rPr lang="en-GB" dirty="0"/>
              <a:t>Join in with games</a:t>
            </a:r>
          </a:p>
          <a:p>
            <a:r>
              <a:rPr lang="en-GB" dirty="0"/>
              <a:t>Songs, rhymes and stories </a:t>
            </a:r>
          </a:p>
        </p:txBody>
      </p:sp>
    </p:spTree>
    <p:extLst>
      <p:ext uri="{BB962C8B-B14F-4D97-AF65-F5344CB8AC3E}">
        <p14:creationId xmlns:p14="http://schemas.microsoft.com/office/powerpoint/2010/main" val="26349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14279" y="2826153"/>
            <a:ext cx="4225159" cy="1152420"/>
          </a:xfrm>
          <a:prstGeom prst="ellipse">
            <a:avLst/>
          </a:prstGeom>
          <a:solidFill>
            <a:srgbClr val="C36DB9"/>
          </a:solidFill>
          <a:ln w="571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French </a:t>
            </a:r>
          </a:p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Year 1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571402" y="3436882"/>
            <a:ext cx="3212321" cy="2885088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Single Corner Rectangle 7"/>
          <p:cNvSpPr/>
          <p:nvPr/>
        </p:nvSpPr>
        <p:spPr>
          <a:xfrm rot="5400000">
            <a:off x="658851" y="35988"/>
            <a:ext cx="2883607" cy="3192320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7839438" y="64093"/>
            <a:ext cx="3686952" cy="2885089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chemeClr val="tx1"/>
                </a:solidFill>
              </a:rPr>
              <a:t>Spring </a:t>
            </a:r>
            <a:r>
              <a:rPr lang="en-GB" u="sng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en-GB" u="sng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Count down from 12</a:t>
            </a:r>
          </a:p>
          <a:p>
            <a:r>
              <a:rPr lang="en-GB" dirty="0">
                <a:solidFill>
                  <a:schemeClr val="tx1"/>
                </a:solidFill>
              </a:rPr>
              <a:t>Learn/revise 7 colours </a:t>
            </a:r>
          </a:p>
          <a:p>
            <a:r>
              <a:rPr lang="en-GB" dirty="0">
                <a:solidFill>
                  <a:schemeClr val="tx1"/>
                </a:solidFill>
              </a:rPr>
              <a:t>Say how many pets I have </a:t>
            </a:r>
          </a:p>
          <a:p>
            <a:r>
              <a:rPr lang="en-GB" dirty="0">
                <a:solidFill>
                  <a:schemeClr val="tx1"/>
                </a:solidFill>
              </a:rPr>
              <a:t>Revise numbers to 20</a:t>
            </a:r>
          </a:p>
          <a:p>
            <a:r>
              <a:rPr lang="en-GB" dirty="0">
                <a:solidFill>
                  <a:schemeClr val="tx1"/>
                </a:solidFill>
              </a:rPr>
              <a:t>Follow simple commands in French</a:t>
            </a:r>
          </a:p>
          <a:p>
            <a:r>
              <a:rPr lang="en-GB" dirty="0">
                <a:solidFill>
                  <a:schemeClr val="tx1"/>
                </a:solidFill>
              </a:rPr>
              <a:t>Basic body parts </a:t>
            </a:r>
          </a:p>
        </p:txBody>
      </p:sp>
      <p:sp>
        <p:nvSpPr>
          <p:cNvPr id="11" name="Snip Single Corner Rectangle 10"/>
          <p:cNvSpPr/>
          <p:nvPr/>
        </p:nvSpPr>
        <p:spPr>
          <a:xfrm rot="16200000">
            <a:off x="8440092" y="3363003"/>
            <a:ext cx="2885089" cy="3686951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107387" y="4060486"/>
            <a:ext cx="3331137" cy="2553896"/>
          </a:xfrm>
          <a:prstGeom prst="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153056" y="167810"/>
            <a:ext cx="3310758" cy="2558790"/>
          </a:xfrm>
          <a:prstGeom prst="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48" y="352476"/>
            <a:ext cx="32135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Autumn </a:t>
            </a:r>
            <a:r>
              <a:rPr lang="en-GB" u="sng" dirty="0" smtClean="0"/>
              <a:t>1</a:t>
            </a:r>
            <a:r>
              <a:rPr lang="en-GB" dirty="0"/>
              <a:t> </a:t>
            </a:r>
            <a:endParaRPr lang="en-GB" dirty="0" smtClean="0"/>
          </a:p>
          <a:p>
            <a:pPr algn="ctr"/>
            <a:endParaRPr lang="en-GB" dirty="0"/>
          </a:p>
          <a:p>
            <a:r>
              <a:rPr lang="en-GB" dirty="0"/>
              <a:t>Greetings in French</a:t>
            </a:r>
          </a:p>
          <a:p>
            <a:r>
              <a:rPr lang="en-GB" dirty="0"/>
              <a:t>Identify key words in French </a:t>
            </a:r>
          </a:p>
          <a:p>
            <a:r>
              <a:rPr lang="en-GB" dirty="0"/>
              <a:t>Introduce myself</a:t>
            </a:r>
          </a:p>
          <a:p>
            <a:r>
              <a:rPr lang="en-GB" dirty="0"/>
              <a:t>Say how old I am</a:t>
            </a:r>
          </a:p>
          <a:p>
            <a:r>
              <a:rPr lang="en-GB" dirty="0"/>
              <a:t>Count to 12</a:t>
            </a:r>
          </a:p>
          <a:p>
            <a:endParaRPr lang="en-GB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4019" y="144"/>
            <a:ext cx="32838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u="sng" dirty="0" smtClean="0"/>
          </a:p>
          <a:p>
            <a:pPr algn="ctr"/>
            <a:r>
              <a:rPr lang="en-GB" u="sng" dirty="0" smtClean="0"/>
              <a:t>Autumn 2</a:t>
            </a:r>
          </a:p>
          <a:p>
            <a:r>
              <a:rPr lang="en-GB" dirty="0"/>
              <a:t>Count to 21</a:t>
            </a:r>
          </a:p>
          <a:p>
            <a:r>
              <a:rPr lang="en-GB" dirty="0" smtClean="0"/>
              <a:t>Learning </a:t>
            </a:r>
            <a:r>
              <a:rPr lang="en-GB" dirty="0"/>
              <a:t>5 colours </a:t>
            </a:r>
          </a:p>
          <a:p>
            <a:r>
              <a:rPr lang="en-GB" dirty="0"/>
              <a:t>Learn actions (</a:t>
            </a:r>
            <a:r>
              <a:rPr lang="en-GB" dirty="0" err="1"/>
              <a:t>jouer</a:t>
            </a:r>
            <a:r>
              <a:rPr lang="en-GB" dirty="0"/>
              <a:t>, chanter, </a:t>
            </a:r>
            <a:r>
              <a:rPr lang="en-GB" dirty="0" err="1"/>
              <a:t>danser</a:t>
            </a:r>
            <a:r>
              <a:rPr lang="en-GB" dirty="0"/>
              <a:t>, </a:t>
            </a:r>
            <a:r>
              <a:rPr lang="en-GB" dirty="0" err="1"/>
              <a:t>parler</a:t>
            </a:r>
            <a:r>
              <a:rPr lang="en-GB" dirty="0"/>
              <a:t>, </a:t>
            </a:r>
            <a:r>
              <a:rPr lang="en-GB" dirty="0" err="1"/>
              <a:t>sauter</a:t>
            </a:r>
            <a:r>
              <a:rPr lang="en-GB" dirty="0"/>
              <a:t>, </a:t>
            </a:r>
            <a:r>
              <a:rPr lang="en-GB" dirty="0" err="1"/>
              <a:t>tourner</a:t>
            </a:r>
            <a:r>
              <a:rPr lang="en-GB" dirty="0"/>
              <a:t>…)</a:t>
            </a:r>
          </a:p>
          <a:p>
            <a:r>
              <a:rPr lang="en-GB" dirty="0"/>
              <a:t>Play games in French using commands/listening skills</a:t>
            </a:r>
          </a:p>
          <a:p>
            <a:r>
              <a:rPr lang="en-GB" dirty="0"/>
              <a:t>Learn a seasonal song </a:t>
            </a:r>
          </a:p>
          <a:p>
            <a:pPr algn="ctr"/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73118" y="3487162"/>
            <a:ext cx="307929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Spring 2</a:t>
            </a:r>
            <a:r>
              <a:rPr lang="en-GB" u="sng" dirty="0" smtClean="0"/>
              <a:t> </a:t>
            </a:r>
          </a:p>
          <a:p>
            <a:r>
              <a:rPr lang="en-GB" dirty="0" smtClean="0"/>
              <a:t>My family</a:t>
            </a:r>
            <a:endParaRPr lang="en-GB" dirty="0"/>
          </a:p>
          <a:p>
            <a:r>
              <a:rPr lang="en-GB" dirty="0" smtClean="0"/>
              <a:t>Trip </a:t>
            </a:r>
            <a:r>
              <a:rPr lang="en-GB" dirty="0"/>
              <a:t>to </a:t>
            </a:r>
            <a:r>
              <a:rPr lang="en-GB" dirty="0" err="1"/>
              <a:t>Institut</a:t>
            </a:r>
            <a:r>
              <a:rPr lang="en-GB" dirty="0"/>
              <a:t> </a:t>
            </a:r>
            <a:r>
              <a:rPr lang="en-GB" dirty="0" err="1" smtClean="0"/>
              <a:t>Francais</a:t>
            </a:r>
            <a:endParaRPr lang="en-GB" dirty="0" smtClean="0"/>
          </a:p>
          <a:p>
            <a:r>
              <a:rPr lang="en-GB" dirty="0" smtClean="0"/>
              <a:t>Learn </a:t>
            </a:r>
            <a:r>
              <a:rPr lang="en-GB" dirty="0"/>
              <a:t>days of the week</a:t>
            </a:r>
          </a:p>
          <a:p>
            <a:r>
              <a:rPr lang="en-GB" dirty="0"/>
              <a:t>Craft for Mother’s day (follow instructions/ </a:t>
            </a:r>
            <a:r>
              <a:rPr lang="en-GB" dirty="0" err="1"/>
              <a:t>papillon</a:t>
            </a:r>
            <a:r>
              <a:rPr lang="en-GB" dirty="0"/>
              <a:t>)</a:t>
            </a:r>
          </a:p>
          <a:p>
            <a:r>
              <a:rPr lang="en-GB" dirty="0"/>
              <a:t>N</a:t>
            </a:r>
            <a:r>
              <a:rPr lang="en-GB" dirty="0" smtClean="0"/>
              <a:t>umbers/days </a:t>
            </a:r>
            <a:r>
              <a:rPr lang="en-GB" dirty="0"/>
              <a:t>of the </a:t>
            </a:r>
            <a:r>
              <a:rPr lang="en-GB" dirty="0" smtClean="0"/>
              <a:t>week</a:t>
            </a:r>
          </a:p>
          <a:p>
            <a:r>
              <a:rPr lang="en-GB" dirty="0" smtClean="0"/>
              <a:t>Five </a:t>
            </a:r>
            <a:r>
              <a:rPr lang="en-GB" dirty="0"/>
              <a:t>colours and counting fruit up to 5 </a:t>
            </a:r>
          </a:p>
          <a:p>
            <a:r>
              <a:rPr lang="en-GB" dirty="0"/>
              <a:t>Out of class </a:t>
            </a:r>
            <a:r>
              <a:rPr lang="en-GB" dirty="0" smtClean="0"/>
              <a:t>trail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240432" y="4060486"/>
            <a:ext cx="30650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/>
              <a:t>Summer </a:t>
            </a:r>
            <a:r>
              <a:rPr lang="en-GB" sz="1600" u="sng" dirty="0" smtClean="0"/>
              <a:t>1</a:t>
            </a:r>
            <a:endParaRPr lang="en-GB" sz="1600" u="sng" dirty="0"/>
          </a:p>
          <a:p>
            <a:r>
              <a:rPr lang="en-GB" sz="1600" dirty="0" smtClean="0"/>
              <a:t>Notice </a:t>
            </a:r>
            <a:r>
              <a:rPr lang="en-GB" sz="1600" dirty="0"/>
              <a:t>similarities/differences of French alphabet/sounds/phonics</a:t>
            </a:r>
          </a:p>
          <a:p>
            <a:r>
              <a:rPr lang="en-GB" sz="1600" dirty="0"/>
              <a:t>Say what I like/dislike when presented with a choice</a:t>
            </a:r>
          </a:p>
          <a:p>
            <a:r>
              <a:rPr lang="en-GB" sz="1600" dirty="0"/>
              <a:t>Numbers up to 20 </a:t>
            </a:r>
            <a:endParaRPr lang="en-GB" sz="1600" dirty="0" smtClean="0"/>
          </a:p>
          <a:p>
            <a:r>
              <a:rPr lang="en-GB" sz="1600" dirty="0" smtClean="0"/>
              <a:t>Revise </a:t>
            </a:r>
            <a:r>
              <a:rPr lang="en-GB" sz="1600" dirty="0"/>
              <a:t>days of the week</a:t>
            </a:r>
          </a:p>
          <a:p>
            <a:r>
              <a:rPr lang="en-GB" sz="1600" dirty="0" smtClean="0"/>
              <a:t>My family </a:t>
            </a:r>
            <a:r>
              <a:rPr lang="en-GB" sz="1600" dirty="0"/>
              <a:t>members</a:t>
            </a:r>
          </a:p>
          <a:p>
            <a:pPr algn="ctr"/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8219305" y="3957573"/>
            <a:ext cx="34487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Summer </a:t>
            </a:r>
            <a:r>
              <a:rPr lang="en-GB" u="sng" dirty="0" smtClean="0"/>
              <a:t>2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/>
              <a:t>Use polite greetings to ask for something</a:t>
            </a:r>
          </a:p>
          <a:p>
            <a:r>
              <a:rPr lang="en-GB" dirty="0"/>
              <a:t>Ask for a little/a lot</a:t>
            </a:r>
          </a:p>
          <a:p>
            <a:r>
              <a:rPr lang="en-GB" dirty="0"/>
              <a:t>Introducing food in French</a:t>
            </a:r>
          </a:p>
          <a:p>
            <a:r>
              <a:rPr lang="en-GB" dirty="0" smtClean="0"/>
              <a:t>Learn </a:t>
            </a:r>
            <a:r>
              <a:rPr lang="en-GB" dirty="0"/>
              <a:t>songs</a:t>
            </a:r>
          </a:p>
          <a:p>
            <a:r>
              <a:rPr lang="en-GB" dirty="0"/>
              <a:t>Table activities – introducing spelling</a:t>
            </a:r>
          </a:p>
          <a:p>
            <a:r>
              <a:rPr lang="en-GB" dirty="0"/>
              <a:t>Outdoor / out of class activity</a:t>
            </a:r>
          </a:p>
        </p:txBody>
      </p:sp>
    </p:spTree>
    <p:extLst>
      <p:ext uri="{BB962C8B-B14F-4D97-AF65-F5344CB8AC3E}">
        <p14:creationId xmlns:p14="http://schemas.microsoft.com/office/powerpoint/2010/main" val="1452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14279" y="2826153"/>
            <a:ext cx="4225159" cy="1152420"/>
          </a:xfrm>
          <a:prstGeom prst="ellipse">
            <a:avLst/>
          </a:prstGeom>
          <a:solidFill>
            <a:srgbClr val="00B050"/>
          </a:solidFill>
          <a:ln w="571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French </a:t>
            </a:r>
          </a:p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Year 2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571402" y="3436882"/>
            <a:ext cx="3212321" cy="2885088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Single Corner Rectangle 7"/>
          <p:cNvSpPr/>
          <p:nvPr/>
        </p:nvSpPr>
        <p:spPr>
          <a:xfrm>
            <a:off x="330660" y="0"/>
            <a:ext cx="2883607" cy="3192320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chemeClr val="tx1"/>
                </a:solidFill>
              </a:rPr>
              <a:t>Autumn 1: </a:t>
            </a:r>
            <a:r>
              <a:rPr lang="en-GB" dirty="0">
                <a:solidFill>
                  <a:schemeClr val="tx1"/>
                </a:solidFill>
              </a:rPr>
              <a:t> </a:t>
            </a:r>
          </a:p>
          <a:p>
            <a:r>
              <a:rPr lang="en-GB" dirty="0">
                <a:solidFill>
                  <a:schemeClr val="tx1"/>
                </a:solidFill>
              </a:rPr>
              <a:t>Greetings / say how I feel</a:t>
            </a:r>
          </a:p>
          <a:p>
            <a:r>
              <a:rPr lang="en-GB" dirty="0">
                <a:solidFill>
                  <a:schemeClr val="tx1"/>
                </a:solidFill>
              </a:rPr>
              <a:t>Introduce myself, say how old I am </a:t>
            </a:r>
          </a:p>
          <a:p>
            <a:r>
              <a:rPr lang="en-GB" dirty="0">
                <a:solidFill>
                  <a:schemeClr val="tx1"/>
                </a:solidFill>
              </a:rPr>
              <a:t>Say what I like/dislike</a:t>
            </a:r>
          </a:p>
          <a:p>
            <a:r>
              <a:rPr lang="en-GB" dirty="0">
                <a:solidFill>
                  <a:schemeClr val="tx1"/>
                </a:solidFill>
              </a:rPr>
              <a:t>Count to 12 </a:t>
            </a:r>
          </a:p>
          <a:p>
            <a:r>
              <a:rPr lang="en-GB" dirty="0">
                <a:solidFill>
                  <a:schemeClr val="tx1"/>
                </a:solidFill>
              </a:rPr>
              <a:t>Learn 10 colours, say what my favourite colour is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7839438" y="64093"/>
            <a:ext cx="3686952" cy="2885089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chemeClr val="tx1"/>
                </a:solidFill>
              </a:rPr>
              <a:t>Spring 1: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Count </a:t>
            </a:r>
            <a:r>
              <a:rPr lang="en-GB" dirty="0">
                <a:solidFill>
                  <a:schemeClr val="tx1"/>
                </a:solidFill>
              </a:rPr>
              <a:t>down from </a:t>
            </a:r>
            <a:r>
              <a:rPr lang="en-GB" dirty="0" smtClean="0">
                <a:solidFill>
                  <a:schemeClr val="tx1"/>
                </a:solidFill>
              </a:rPr>
              <a:t>20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R</a:t>
            </a:r>
            <a:r>
              <a:rPr lang="en-GB" dirty="0" smtClean="0">
                <a:solidFill>
                  <a:schemeClr val="tx1"/>
                </a:solidFill>
              </a:rPr>
              <a:t>evising </a:t>
            </a:r>
            <a:r>
              <a:rPr lang="en-GB" dirty="0">
                <a:solidFill>
                  <a:schemeClr val="tx1"/>
                </a:solidFill>
              </a:rPr>
              <a:t>colours</a:t>
            </a:r>
          </a:p>
          <a:p>
            <a:r>
              <a:rPr lang="en-GB" dirty="0">
                <a:solidFill>
                  <a:schemeClr val="tx1"/>
                </a:solidFill>
              </a:rPr>
              <a:t>Learning about the tradition of the ‘</a:t>
            </a:r>
            <a:r>
              <a:rPr lang="en-GB" dirty="0" err="1">
                <a:solidFill>
                  <a:schemeClr val="tx1"/>
                </a:solidFill>
              </a:rPr>
              <a:t>galette</a:t>
            </a:r>
            <a:r>
              <a:rPr lang="en-GB" dirty="0">
                <a:solidFill>
                  <a:schemeClr val="tx1"/>
                </a:solidFill>
              </a:rPr>
              <a:t> des </a:t>
            </a:r>
            <a:r>
              <a:rPr lang="en-GB" dirty="0" err="1">
                <a:solidFill>
                  <a:schemeClr val="tx1"/>
                </a:solidFill>
              </a:rPr>
              <a:t>rois’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Days of the week/saying the date</a:t>
            </a:r>
          </a:p>
          <a:p>
            <a:r>
              <a:rPr lang="en-GB" dirty="0">
                <a:solidFill>
                  <a:schemeClr val="tx1"/>
                </a:solidFill>
              </a:rPr>
              <a:t>Learning when my birthday is/asking my friend when their birthday </a:t>
            </a:r>
            <a:r>
              <a:rPr lang="en-GB" dirty="0" smtClean="0">
                <a:solidFill>
                  <a:schemeClr val="tx1"/>
                </a:solidFill>
              </a:rPr>
              <a:t>is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Snip Single Corner Rectangle 10"/>
          <p:cNvSpPr/>
          <p:nvPr/>
        </p:nvSpPr>
        <p:spPr>
          <a:xfrm rot="16200000">
            <a:off x="8407942" y="3337214"/>
            <a:ext cx="2885089" cy="3686951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107387" y="4060486"/>
            <a:ext cx="3331137" cy="2553896"/>
          </a:xfrm>
          <a:prstGeom prst="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153056" y="167810"/>
            <a:ext cx="3310758" cy="2558790"/>
          </a:xfrm>
          <a:prstGeom prst="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4019" y="144"/>
            <a:ext cx="32838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u="sng" dirty="0" smtClean="0"/>
          </a:p>
          <a:p>
            <a:pPr algn="ctr"/>
            <a:r>
              <a:rPr lang="en-GB" u="sng" dirty="0" smtClean="0"/>
              <a:t>Autumn </a:t>
            </a:r>
            <a:r>
              <a:rPr lang="en-GB" u="sng" dirty="0"/>
              <a:t>2: </a:t>
            </a:r>
            <a:endParaRPr lang="en-GB" u="sng" dirty="0" smtClean="0"/>
          </a:p>
          <a:p>
            <a:r>
              <a:rPr lang="en-GB" dirty="0"/>
              <a:t>Count to 21, recognising numbers and start to write them in French</a:t>
            </a:r>
          </a:p>
          <a:p>
            <a:r>
              <a:rPr lang="en-GB" dirty="0" smtClean="0"/>
              <a:t>Say today’s date</a:t>
            </a:r>
            <a:endParaRPr lang="en-GB" dirty="0"/>
          </a:p>
          <a:p>
            <a:r>
              <a:rPr lang="en-GB" dirty="0"/>
              <a:t>Count to 31, start learning months </a:t>
            </a:r>
          </a:p>
          <a:p>
            <a:r>
              <a:rPr lang="en-GB" dirty="0"/>
              <a:t>S</a:t>
            </a:r>
            <a:r>
              <a:rPr lang="en-GB" dirty="0" smtClean="0"/>
              <a:t>ing </a:t>
            </a:r>
            <a:r>
              <a:rPr lang="en-GB" dirty="0"/>
              <a:t>a seasonal song </a:t>
            </a:r>
          </a:p>
          <a:p>
            <a:pPr algn="ctr"/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78645" y="3456575"/>
            <a:ext cx="307929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Spring </a:t>
            </a:r>
            <a:r>
              <a:rPr lang="en-GB" u="sng" dirty="0" smtClean="0"/>
              <a:t>2: </a:t>
            </a:r>
          </a:p>
          <a:p>
            <a:r>
              <a:rPr lang="en-GB" dirty="0" smtClean="0"/>
              <a:t>My family </a:t>
            </a:r>
            <a:r>
              <a:rPr lang="en-GB" dirty="0"/>
              <a:t>members</a:t>
            </a:r>
          </a:p>
          <a:p>
            <a:r>
              <a:rPr lang="en-GB" dirty="0"/>
              <a:t>Use mon/ma, introducing masculine/feminine</a:t>
            </a:r>
          </a:p>
          <a:p>
            <a:r>
              <a:rPr lang="en-GB" dirty="0"/>
              <a:t>Trip to the French Institute: watching a film in French</a:t>
            </a:r>
          </a:p>
          <a:p>
            <a:r>
              <a:rPr lang="en-GB" dirty="0"/>
              <a:t>Reading a birthday invitation /answering comprehension questions</a:t>
            </a:r>
          </a:p>
          <a:p>
            <a:r>
              <a:rPr lang="en-GB" dirty="0"/>
              <a:t>Quiz on colours /</a:t>
            </a:r>
            <a:r>
              <a:rPr lang="en-GB" dirty="0" smtClean="0"/>
              <a:t>numbers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240432" y="4060486"/>
            <a:ext cx="30650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Summer 1: </a:t>
            </a:r>
          </a:p>
          <a:p>
            <a:r>
              <a:rPr lang="en-GB" dirty="0"/>
              <a:t>Revision/</a:t>
            </a:r>
            <a:r>
              <a:rPr lang="en-GB" dirty="0" smtClean="0"/>
              <a:t>consolidation numbers up to 31</a:t>
            </a:r>
            <a:endParaRPr lang="en-GB" dirty="0"/>
          </a:p>
          <a:p>
            <a:r>
              <a:rPr lang="en-GB" dirty="0"/>
              <a:t>Say I am hungry / thirsty</a:t>
            </a:r>
          </a:p>
          <a:p>
            <a:r>
              <a:rPr lang="en-GB" dirty="0"/>
              <a:t>Identify and naming French food</a:t>
            </a:r>
          </a:p>
          <a:p>
            <a:r>
              <a:rPr lang="en-GB" dirty="0"/>
              <a:t>Say what I would </a:t>
            </a:r>
            <a:r>
              <a:rPr lang="en-GB" dirty="0" smtClean="0"/>
              <a:t>like</a:t>
            </a:r>
          </a:p>
          <a:p>
            <a:r>
              <a:rPr lang="en-GB" dirty="0" smtClean="0"/>
              <a:t>Use </a:t>
            </a:r>
            <a:r>
              <a:rPr lang="en-GB" dirty="0"/>
              <a:t>polite greetings</a:t>
            </a:r>
          </a:p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245225" y="3972173"/>
            <a:ext cx="34487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Summer 2: 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 smtClean="0"/>
              <a:t>Numbers beyond 31</a:t>
            </a:r>
          </a:p>
          <a:p>
            <a:r>
              <a:rPr lang="en-GB" dirty="0" smtClean="0"/>
              <a:t>Recognise </a:t>
            </a:r>
            <a:r>
              <a:rPr lang="en-GB" dirty="0"/>
              <a:t>and name basic parts of the body</a:t>
            </a:r>
          </a:p>
          <a:p>
            <a:r>
              <a:rPr lang="en-GB" dirty="0" smtClean="0"/>
              <a:t>Understand idea of masculine</a:t>
            </a:r>
            <a:r>
              <a:rPr lang="en-GB" dirty="0"/>
              <a:t>/feminine in words</a:t>
            </a:r>
          </a:p>
          <a:p>
            <a:r>
              <a:rPr lang="en-GB" dirty="0"/>
              <a:t>Say what I need if it is hot/cold</a:t>
            </a:r>
          </a:p>
          <a:p>
            <a:r>
              <a:rPr lang="en-GB" dirty="0"/>
              <a:t>Outdoor </a:t>
            </a:r>
            <a:r>
              <a:rPr lang="en-GB" dirty="0" smtClean="0"/>
              <a:t>game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1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BCF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14279" y="2826153"/>
            <a:ext cx="4225159" cy="1152420"/>
          </a:xfrm>
          <a:prstGeom prst="ellipse">
            <a:avLst/>
          </a:prstGeom>
          <a:solidFill>
            <a:schemeClr val="accent2"/>
          </a:solidFill>
          <a:ln w="571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French </a:t>
            </a:r>
          </a:p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Year 3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571402" y="3436882"/>
            <a:ext cx="3212321" cy="2885088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Single Corner Rectangle 7"/>
          <p:cNvSpPr/>
          <p:nvPr/>
        </p:nvSpPr>
        <p:spPr>
          <a:xfrm rot="5400000">
            <a:off x="658851" y="35988"/>
            <a:ext cx="2883607" cy="3192320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7839438" y="64094"/>
            <a:ext cx="3854524" cy="3009857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u="sng" dirty="0">
                <a:solidFill>
                  <a:schemeClr val="tx1"/>
                </a:solidFill>
              </a:rPr>
              <a:t>Spring 1:</a:t>
            </a:r>
          </a:p>
          <a:p>
            <a:r>
              <a:rPr lang="en-GB" sz="1600" dirty="0">
                <a:solidFill>
                  <a:schemeClr val="tx1"/>
                </a:solidFill>
              </a:rPr>
              <a:t>Count down from 20, revising colours</a:t>
            </a:r>
          </a:p>
          <a:p>
            <a:r>
              <a:rPr lang="en-GB" sz="1600" dirty="0">
                <a:solidFill>
                  <a:schemeClr val="tx1"/>
                </a:solidFill>
              </a:rPr>
              <a:t>Learn about the tradition of the ‘</a:t>
            </a:r>
            <a:r>
              <a:rPr lang="en-GB" sz="1600" dirty="0" err="1">
                <a:solidFill>
                  <a:schemeClr val="tx1"/>
                </a:solidFill>
              </a:rPr>
              <a:t>galette</a:t>
            </a:r>
            <a:r>
              <a:rPr lang="en-GB" sz="1600" dirty="0">
                <a:solidFill>
                  <a:schemeClr val="tx1"/>
                </a:solidFill>
              </a:rPr>
              <a:t> des </a:t>
            </a:r>
            <a:r>
              <a:rPr lang="en-GB" sz="1600" dirty="0" err="1">
                <a:solidFill>
                  <a:schemeClr val="tx1"/>
                </a:solidFill>
              </a:rPr>
              <a:t>rois’</a:t>
            </a:r>
            <a:endParaRPr lang="en-GB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Say when my birthday is/ </a:t>
            </a:r>
            <a:r>
              <a:rPr lang="en-GB" sz="1600" dirty="0" smtClean="0">
                <a:solidFill>
                  <a:schemeClr val="tx1"/>
                </a:solidFill>
              </a:rPr>
              <a:t>use 12 </a:t>
            </a:r>
            <a:r>
              <a:rPr lang="en-GB" sz="1600" dirty="0">
                <a:solidFill>
                  <a:schemeClr val="tx1"/>
                </a:solidFill>
              </a:rPr>
              <a:t>months</a:t>
            </a:r>
          </a:p>
          <a:p>
            <a:r>
              <a:rPr lang="en-GB" sz="1600" dirty="0">
                <a:solidFill>
                  <a:schemeClr val="tx1"/>
                </a:solidFill>
              </a:rPr>
              <a:t>Describe what activities I do on different days of the week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Understand/respond </a:t>
            </a:r>
            <a:r>
              <a:rPr lang="en-GB" sz="1600" dirty="0">
                <a:solidFill>
                  <a:schemeClr val="tx1"/>
                </a:solidFill>
              </a:rPr>
              <a:t>to different commands</a:t>
            </a:r>
          </a:p>
          <a:p>
            <a:r>
              <a:rPr lang="en-GB" sz="1600" dirty="0">
                <a:solidFill>
                  <a:schemeClr val="tx1"/>
                </a:solidFill>
              </a:rPr>
              <a:t>Say how many euros I have using ‘</a:t>
            </a:r>
            <a:r>
              <a:rPr lang="en-GB" sz="1600" dirty="0" err="1">
                <a:solidFill>
                  <a:schemeClr val="tx1"/>
                </a:solidFill>
              </a:rPr>
              <a:t>avoir</a:t>
            </a:r>
            <a:r>
              <a:rPr lang="en-GB" sz="1600" dirty="0">
                <a:solidFill>
                  <a:schemeClr val="tx1"/>
                </a:solidFill>
              </a:rPr>
              <a:t>’/ count to 51</a:t>
            </a:r>
          </a:p>
        </p:txBody>
      </p:sp>
      <p:sp>
        <p:nvSpPr>
          <p:cNvPr id="11" name="Snip Single Corner Rectangle 10"/>
          <p:cNvSpPr/>
          <p:nvPr/>
        </p:nvSpPr>
        <p:spPr>
          <a:xfrm rot="16200000">
            <a:off x="8440092" y="3363003"/>
            <a:ext cx="2885089" cy="3686951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107387" y="4060486"/>
            <a:ext cx="3331137" cy="2553896"/>
          </a:xfrm>
          <a:prstGeom prst="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153056" y="167810"/>
            <a:ext cx="3310758" cy="2558790"/>
          </a:xfrm>
          <a:prstGeom prst="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48" y="352476"/>
            <a:ext cx="32135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Autumn 1: </a:t>
            </a:r>
            <a:r>
              <a:rPr lang="en-GB" dirty="0"/>
              <a:t> </a:t>
            </a:r>
            <a:endParaRPr lang="en-GB" dirty="0" smtClean="0"/>
          </a:p>
          <a:p>
            <a:pPr algn="ctr"/>
            <a:endParaRPr lang="en-GB" dirty="0"/>
          </a:p>
          <a:p>
            <a:r>
              <a:rPr lang="en-GB" dirty="0"/>
              <a:t>Greetings / say how I feel</a:t>
            </a:r>
          </a:p>
          <a:p>
            <a:r>
              <a:rPr lang="en-GB" dirty="0"/>
              <a:t>Introduce colours and numbers</a:t>
            </a:r>
          </a:p>
          <a:p>
            <a:r>
              <a:rPr lang="en-GB" dirty="0"/>
              <a:t>Write a mini-profile about myself</a:t>
            </a:r>
          </a:p>
          <a:p>
            <a:r>
              <a:rPr lang="en-GB" dirty="0"/>
              <a:t>Talk about what I like/dislike </a:t>
            </a:r>
            <a:endParaRPr lang="en-GB" dirty="0" smtClean="0"/>
          </a:p>
          <a:p>
            <a:r>
              <a:rPr lang="en-GB" dirty="0" smtClean="0"/>
              <a:t>Count </a:t>
            </a:r>
            <a:r>
              <a:rPr lang="en-GB" dirty="0"/>
              <a:t>to 21</a:t>
            </a:r>
          </a:p>
          <a:p>
            <a:endParaRPr lang="en-GB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4019" y="144"/>
            <a:ext cx="328384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u="sng" dirty="0" smtClean="0"/>
          </a:p>
          <a:p>
            <a:pPr algn="ctr"/>
            <a:r>
              <a:rPr lang="en-GB" u="sng" dirty="0" smtClean="0"/>
              <a:t>Autumn </a:t>
            </a:r>
            <a:r>
              <a:rPr lang="en-GB" u="sng" dirty="0"/>
              <a:t>2: </a:t>
            </a:r>
            <a:endParaRPr lang="en-GB" u="sng" dirty="0" smtClean="0"/>
          </a:p>
          <a:p>
            <a:r>
              <a:rPr lang="en-GB" dirty="0" smtClean="0"/>
              <a:t>The date </a:t>
            </a:r>
            <a:r>
              <a:rPr lang="en-GB" dirty="0"/>
              <a:t>in French </a:t>
            </a:r>
          </a:p>
          <a:p>
            <a:r>
              <a:rPr lang="en-GB" dirty="0"/>
              <a:t>Say what I like/dislike</a:t>
            </a:r>
          </a:p>
          <a:p>
            <a:r>
              <a:rPr lang="en-GB" dirty="0"/>
              <a:t>Count to 31 </a:t>
            </a:r>
          </a:p>
          <a:p>
            <a:r>
              <a:rPr lang="en-GB" dirty="0"/>
              <a:t>Revise colours/ say what my favourite one is</a:t>
            </a:r>
          </a:p>
          <a:p>
            <a:r>
              <a:rPr lang="en-GB" dirty="0" smtClean="0"/>
              <a:t>Describe hair, eyes &amp; height </a:t>
            </a:r>
            <a:r>
              <a:rPr lang="en-GB" dirty="0"/>
              <a:t>using </a:t>
            </a:r>
            <a:r>
              <a:rPr lang="en-GB" dirty="0" err="1"/>
              <a:t>Avoir</a:t>
            </a:r>
            <a:r>
              <a:rPr lang="en-GB" dirty="0"/>
              <a:t> and </a:t>
            </a:r>
            <a:r>
              <a:rPr lang="en-GB" dirty="0" err="1"/>
              <a:t>Etre</a:t>
            </a:r>
            <a:endParaRPr lang="en-GB" dirty="0"/>
          </a:p>
          <a:p>
            <a:r>
              <a:rPr lang="en-GB" dirty="0"/>
              <a:t>Learn a seasonal song in French</a:t>
            </a:r>
          </a:p>
          <a:p>
            <a:pPr algn="ctr"/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17525" y="3573197"/>
            <a:ext cx="30792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Spring </a:t>
            </a:r>
            <a:r>
              <a:rPr lang="en-GB" u="sng" dirty="0" smtClean="0"/>
              <a:t>2: </a:t>
            </a:r>
          </a:p>
          <a:p>
            <a:r>
              <a:rPr lang="en-GB" dirty="0"/>
              <a:t>Ma </a:t>
            </a:r>
            <a:r>
              <a:rPr lang="en-GB" dirty="0" err="1"/>
              <a:t>famille</a:t>
            </a:r>
            <a:r>
              <a:rPr lang="en-GB" dirty="0"/>
              <a:t>: </a:t>
            </a:r>
            <a:r>
              <a:rPr lang="en-GB" dirty="0" smtClean="0"/>
              <a:t>name </a:t>
            </a:r>
            <a:r>
              <a:rPr lang="en-GB" dirty="0"/>
              <a:t>extended family members</a:t>
            </a:r>
          </a:p>
          <a:p>
            <a:r>
              <a:rPr lang="en-GB" dirty="0"/>
              <a:t>Use mon/ma/</a:t>
            </a:r>
            <a:r>
              <a:rPr lang="en-GB" dirty="0" err="1"/>
              <a:t>mes</a:t>
            </a:r>
            <a:r>
              <a:rPr lang="en-GB" dirty="0"/>
              <a:t>, </a:t>
            </a:r>
            <a:r>
              <a:rPr lang="en-GB" dirty="0" smtClean="0"/>
              <a:t>masculine</a:t>
            </a:r>
            <a:r>
              <a:rPr lang="en-GB" dirty="0"/>
              <a:t>/feminine and singular/plural </a:t>
            </a:r>
          </a:p>
          <a:p>
            <a:r>
              <a:rPr lang="en-GB" dirty="0" smtClean="0"/>
              <a:t>Day of </a:t>
            </a:r>
            <a:r>
              <a:rPr lang="en-GB" dirty="0"/>
              <a:t>the week/months </a:t>
            </a:r>
            <a:r>
              <a:rPr lang="en-GB" dirty="0" smtClean="0"/>
              <a:t>Comprehension questions on a birthday invitation</a:t>
            </a:r>
          </a:p>
          <a:p>
            <a:r>
              <a:rPr lang="en-GB" dirty="0" smtClean="0"/>
              <a:t>Film lesson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240432" y="4060486"/>
            <a:ext cx="30650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Summer 1: </a:t>
            </a:r>
          </a:p>
          <a:p>
            <a:r>
              <a:rPr lang="en-GB" dirty="0"/>
              <a:t>Describe my school and the subjects I enjoy</a:t>
            </a:r>
          </a:p>
          <a:p>
            <a:r>
              <a:rPr lang="en-GB" dirty="0" smtClean="0"/>
              <a:t>Say </a:t>
            </a:r>
            <a:r>
              <a:rPr lang="en-GB" dirty="0"/>
              <a:t>where I live, describe the rooms in my home</a:t>
            </a:r>
          </a:p>
          <a:p>
            <a:r>
              <a:rPr lang="en-GB" dirty="0" smtClean="0"/>
              <a:t>Start </a:t>
            </a:r>
            <a:r>
              <a:rPr lang="en-GB" dirty="0"/>
              <a:t>using prepositions to locate objects</a:t>
            </a:r>
          </a:p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245225" y="3972173"/>
            <a:ext cx="34487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Summer 2: 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/>
              <a:t>Count to 61 or more/ </a:t>
            </a:r>
            <a:r>
              <a:rPr lang="en-GB" dirty="0" smtClean="0"/>
              <a:t>count </a:t>
            </a:r>
            <a:r>
              <a:rPr lang="en-GB" dirty="0"/>
              <a:t>in tens</a:t>
            </a:r>
          </a:p>
          <a:p>
            <a:r>
              <a:rPr lang="en-GB" dirty="0"/>
              <a:t>Talk about what I usually do on holidays </a:t>
            </a:r>
            <a:endParaRPr lang="en-GB" dirty="0" smtClean="0"/>
          </a:p>
          <a:p>
            <a:r>
              <a:rPr lang="en-GB" dirty="0" smtClean="0"/>
              <a:t>Talking </a:t>
            </a:r>
            <a:r>
              <a:rPr lang="en-GB" dirty="0"/>
              <a:t>about different modes of transportation</a:t>
            </a:r>
          </a:p>
          <a:p>
            <a:r>
              <a:rPr lang="en-GB" dirty="0"/>
              <a:t>Introduce je </a:t>
            </a:r>
            <a:r>
              <a:rPr lang="en-GB" dirty="0" err="1"/>
              <a:t>vais</a:t>
            </a:r>
            <a:r>
              <a:rPr lang="en-GB" dirty="0"/>
              <a:t> … (present) </a:t>
            </a:r>
          </a:p>
          <a:p>
            <a:r>
              <a:rPr lang="en-GB" dirty="0" smtClean="0"/>
              <a:t>Using </a:t>
            </a:r>
            <a:r>
              <a:rPr lang="en-GB" dirty="0"/>
              <a:t>‘je </a:t>
            </a:r>
            <a:r>
              <a:rPr lang="en-GB" dirty="0" err="1"/>
              <a:t>voudrais</a:t>
            </a:r>
            <a:r>
              <a:rPr lang="en-GB" dirty="0" smtClean="0"/>
              <a:t>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36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14279" y="2826153"/>
            <a:ext cx="4225159" cy="1152420"/>
          </a:xfrm>
          <a:prstGeom prst="ellipse">
            <a:avLst/>
          </a:prstGeom>
          <a:solidFill>
            <a:srgbClr val="FFFF00"/>
          </a:solidFill>
          <a:ln w="571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French 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Year 4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427458" y="3507528"/>
            <a:ext cx="3212321" cy="2885088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Single Corner Rectangle 7"/>
          <p:cNvSpPr/>
          <p:nvPr/>
        </p:nvSpPr>
        <p:spPr>
          <a:xfrm rot="5400000">
            <a:off x="658851" y="35988"/>
            <a:ext cx="2883607" cy="3192320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7892741" y="64093"/>
            <a:ext cx="3686952" cy="3009859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u="sng" dirty="0">
                <a:solidFill>
                  <a:schemeClr val="tx1"/>
                </a:solidFill>
              </a:rPr>
              <a:t>Spring 1:</a:t>
            </a:r>
          </a:p>
          <a:p>
            <a:r>
              <a:rPr lang="en-GB" sz="1600" dirty="0">
                <a:solidFill>
                  <a:schemeClr val="tx1"/>
                </a:solidFill>
              </a:rPr>
              <a:t>Count down from 20, </a:t>
            </a:r>
            <a:r>
              <a:rPr lang="en-GB" sz="1600" dirty="0" smtClean="0">
                <a:solidFill>
                  <a:schemeClr val="tx1"/>
                </a:solidFill>
              </a:rPr>
              <a:t>revise </a:t>
            </a:r>
            <a:r>
              <a:rPr lang="en-GB" sz="1600" dirty="0">
                <a:solidFill>
                  <a:schemeClr val="tx1"/>
                </a:solidFill>
              </a:rPr>
              <a:t>colours</a:t>
            </a:r>
          </a:p>
          <a:p>
            <a:r>
              <a:rPr lang="en-GB" sz="1600" dirty="0">
                <a:solidFill>
                  <a:schemeClr val="tx1"/>
                </a:solidFill>
              </a:rPr>
              <a:t>Use </a:t>
            </a:r>
            <a:r>
              <a:rPr lang="en-GB" sz="1600" dirty="0" err="1">
                <a:solidFill>
                  <a:schemeClr val="tx1"/>
                </a:solidFill>
              </a:rPr>
              <a:t>j’ai</a:t>
            </a:r>
            <a:r>
              <a:rPr lang="en-GB" sz="1600" dirty="0">
                <a:solidFill>
                  <a:schemeClr val="tx1"/>
                </a:solidFill>
              </a:rPr>
              <a:t>/je </a:t>
            </a:r>
            <a:r>
              <a:rPr lang="en-GB" sz="1600" dirty="0" err="1">
                <a:solidFill>
                  <a:schemeClr val="tx1"/>
                </a:solidFill>
              </a:rPr>
              <a:t>suis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tu</a:t>
            </a:r>
            <a:r>
              <a:rPr lang="en-GB" sz="1600" dirty="0">
                <a:solidFill>
                  <a:schemeClr val="tx1"/>
                </a:solidFill>
              </a:rPr>
              <a:t> as/</a:t>
            </a:r>
            <a:r>
              <a:rPr lang="en-GB" sz="1600" dirty="0" err="1">
                <a:solidFill>
                  <a:schemeClr val="tx1"/>
                </a:solidFill>
              </a:rPr>
              <a:t>tu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es</a:t>
            </a:r>
            <a:endParaRPr lang="en-GB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Describe my partner </a:t>
            </a:r>
          </a:p>
          <a:p>
            <a:r>
              <a:rPr lang="en-GB" sz="1600" dirty="0">
                <a:solidFill>
                  <a:schemeClr val="tx1"/>
                </a:solidFill>
              </a:rPr>
              <a:t>Understand and respond to different commands</a:t>
            </a:r>
          </a:p>
          <a:p>
            <a:r>
              <a:rPr lang="en-GB" sz="1600" dirty="0">
                <a:solidFill>
                  <a:schemeClr val="tx1"/>
                </a:solidFill>
              </a:rPr>
              <a:t>Say where something is/introducing prepositions</a:t>
            </a:r>
          </a:p>
          <a:p>
            <a:r>
              <a:rPr lang="en-GB" sz="1600" dirty="0">
                <a:solidFill>
                  <a:schemeClr val="tx1"/>
                </a:solidFill>
              </a:rPr>
              <a:t>Say how many euros I have / count to 51 / adding up in French</a:t>
            </a:r>
          </a:p>
        </p:txBody>
      </p:sp>
      <p:sp>
        <p:nvSpPr>
          <p:cNvPr id="11" name="Snip Single Corner Rectangle 10"/>
          <p:cNvSpPr/>
          <p:nvPr/>
        </p:nvSpPr>
        <p:spPr>
          <a:xfrm rot="16200000">
            <a:off x="8236181" y="3159090"/>
            <a:ext cx="3292914" cy="3686951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2" name="Rectangle 11"/>
          <p:cNvSpPr/>
          <p:nvPr/>
        </p:nvSpPr>
        <p:spPr>
          <a:xfrm>
            <a:off x="4107387" y="4060486"/>
            <a:ext cx="3331137" cy="2553896"/>
          </a:xfrm>
          <a:prstGeom prst="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4" name="Rectangle 13"/>
          <p:cNvSpPr/>
          <p:nvPr/>
        </p:nvSpPr>
        <p:spPr>
          <a:xfrm>
            <a:off x="4153056" y="167810"/>
            <a:ext cx="3310758" cy="2558790"/>
          </a:xfrm>
          <a:prstGeom prst="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0763" y="557044"/>
            <a:ext cx="321358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/>
              <a:t>Autumn 1: </a:t>
            </a:r>
            <a:r>
              <a:rPr lang="en-GB" sz="1600" dirty="0"/>
              <a:t> </a:t>
            </a:r>
            <a:endParaRPr lang="en-GB" sz="1600" dirty="0" smtClean="0"/>
          </a:p>
          <a:p>
            <a:pPr algn="ctr"/>
            <a:endParaRPr lang="en-GB" sz="1600" dirty="0"/>
          </a:p>
          <a:p>
            <a:r>
              <a:rPr lang="en-GB" sz="1600" dirty="0"/>
              <a:t>Greetings / say how I feel</a:t>
            </a:r>
          </a:p>
          <a:p>
            <a:r>
              <a:rPr lang="en-GB" sz="1600" dirty="0"/>
              <a:t>Write a mini-profile about myself</a:t>
            </a:r>
          </a:p>
          <a:p>
            <a:r>
              <a:rPr lang="en-GB" sz="1600" dirty="0"/>
              <a:t>Talk about what I </a:t>
            </a:r>
            <a:r>
              <a:rPr lang="en-GB" sz="1600" dirty="0" smtClean="0"/>
              <a:t>like/dislike</a:t>
            </a:r>
            <a:endParaRPr lang="en-GB" sz="1600" dirty="0"/>
          </a:p>
          <a:p>
            <a:r>
              <a:rPr lang="en-GB" sz="1600" dirty="0"/>
              <a:t>Revision - Count to 21 / colours</a:t>
            </a:r>
          </a:p>
          <a:p>
            <a:endParaRPr lang="en-GB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3055" y="-3814"/>
            <a:ext cx="32838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u="sng" dirty="0" smtClean="0"/>
          </a:p>
          <a:p>
            <a:pPr algn="ctr"/>
            <a:r>
              <a:rPr lang="en-GB" sz="1600" u="sng" dirty="0" smtClean="0"/>
              <a:t>Autumn </a:t>
            </a:r>
            <a:r>
              <a:rPr lang="en-GB" sz="1600" u="sng" dirty="0"/>
              <a:t>2: </a:t>
            </a:r>
            <a:endParaRPr lang="en-GB" sz="1600" u="sng" dirty="0" smtClean="0"/>
          </a:p>
          <a:p>
            <a:r>
              <a:rPr lang="en-GB" sz="1600" dirty="0" smtClean="0"/>
              <a:t>The date </a:t>
            </a:r>
            <a:r>
              <a:rPr lang="en-GB" sz="1600" dirty="0"/>
              <a:t>in French </a:t>
            </a:r>
          </a:p>
          <a:p>
            <a:r>
              <a:rPr lang="en-GB" sz="1600" dirty="0"/>
              <a:t>Count to 31 </a:t>
            </a:r>
          </a:p>
          <a:p>
            <a:r>
              <a:rPr lang="en-GB" sz="1600" dirty="0" smtClean="0"/>
              <a:t>My birthday</a:t>
            </a:r>
            <a:endParaRPr lang="en-GB" sz="1600" dirty="0"/>
          </a:p>
          <a:p>
            <a:r>
              <a:rPr lang="en-GB" sz="1600" dirty="0" smtClean="0"/>
              <a:t>Revise </a:t>
            </a:r>
            <a:r>
              <a:rPr lang="en-GB" sz="1600" dirty="0"/>
              <a:t>colours/ </a:t>
            </a:r>
            <a:r>
              <a:rPr lang="en-GB" sz="1600" dirty="0" smtClean="0"/>
              <a:t>my favourite colour</a:t>
            </a:r>
            <a:endParaRPr lang="en-GB" sz="1600" dirty="0"/>
          </a:p>
          <a:p>
            <a:r>
              <a:rPr lang="en-GB" sz="1600" dirty="0"/>
              <a:t>Describe my hair, my eyes and my height </a:t>
            </a:r>
            <a:r>
              <a:rPr lang="en-GB" sz="1600" dirty="0" smtClean="0"/>
              <a:t> </a:t>
            </a:r>
            <a:r>
              <a:rPr lang="en-GB" sz="1600" dirty="0" err="1"/>
              <a:t>Avoir</a:t>
            </a:r>
            <a:r>
              <a:rPr lang="en-GB" sz="1600" dirty="0"/>
              <a:t> and </a:t>
            </a:r>
            <a:r>
              <a:rPr lang="en-GB" sz="1600" dirty="0" err="1"/>
              <a:t>Etre</a:t>
            </a:r>
            <a:endParaRPr lang="en-GB" sz="1600" dirty="0"/>
          </a:p>
          <a:p>
            <a:r>
              <a:rPr lang="en-GB" sz="1600" dirty="0"/>
              <a:t>Say what I </a:t>
            </a:r>
            <a:r>
              <a:rPr lang="en-GB" sz="1600" dirty="0" smtClean="0"/>
              <a:t>like/dislike</a:t>
            </a:r>
          </a:p>
          <a:p>
            <a:r>
              <a:rPr lang="en-GB" sz="1600" dirty="0" smtClean="0"/>
              <a:t>Family members</a:t>
            </a:r>
            <a:endParaRPr lang="en-GB" sz="1600" dirty="0"/>
          </a:p>
          <a:p>
            <a:pPr algn="ctr"/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27458" y="3591849"/>
            <a:ext cx="30792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/>
              <a:t>Spring </a:t>
            </a:r>
            <a:r>
              <a:rPr lang="en-GB" sz="1600" u="sng" dirty="0" smtClean="0"/>
              <a:t>2: </a:t>
            </a:r>
          </a:p>
          <a:p>
            <a:r>
              <a:rPr lang="en-GB" sz="1600" dirty="0"/>
              <a:t>Le corps: identify </a:t>
            </a:r>
            <a:r>
              <a:rPr lang="en-GB" sz="1600" dirty="0" smtClean="0"/>
              <a:t>different </a:t>
            </a:r>
            <a:r>
              <a:rPr lang="en-GB" sz="1600" dirty="0"/>
              <a:t>parts of the body </a:t>
            </a:r>
            <a:endParaRPr lang="en-GB" sz="1600" dirty="0" smtClean="0"/>
          </a:p>
          <a:p>
            <a:r>
              <a:rPr lang="en-GB" sz="1600" dirty="0" smtClean="0"/>
              <a:t>Use mon/ma/</a:t>
            </a:r>
            <a:r>
              <a:rPr lang="en-GB" sz="1600" dirty="0" err="1" smtClean="0"/>
              <a:t>mes</a:t>
            </a:r>
            <a:r>
              <a:rPr lang="en-GB" sz="1600" dirty="0" smtClean="0"/>
              <a:t> (masculine/feminine </a:t>
            </a:r>
            <a:r>
              <a:rPr lang="en-GB" sz="1600" dirty="0"/>
              <a:t>and </a:t>
            </a:r>
            <a:r>
              <a:rPr lang="en-GB" sz="1600" dirty="0" smtClean="0"/>
              <a:t>singular/plural)</a:t>
            </a:r>
            <a:endParaRPr lang="en-GB" sz="1600" dirty="0"/>
          </a:p>
          <a:p>
            <a:r>
              <a:rPr lang="en-GB" sz="1600" dirty="0" smtClean="0"/>
              <a:t>Draw a monster</a:t>
            </a:r>
          </a:p>
          <a:p>
            <a:r>
              <a:rPr lang="en-GB" sz="1600" dirty="0" smtClean="0"/>
              <a:t>Say which</a:t>
            </a:r>
            <a:r>
              <a:rPr lang="en-GB" sz="1600" dirty="0"/>
              <a:t> </a:t>
            </a:r>
            <a:r>
              <a:rPr lang="en-GB" sz="1600" dirty="0" smtClean="0"/>
              <a:t>part </a:t>
            </a:r>
            <a:r>
              <a:rPr lang="en-GB" sz="1600" dirty="0"/>
              <a:t>of the body aches </a:t>
            </a:r>
            <a:endParaRPr lang="en-GB" sz="1600" dirty="0" smtClean="0"/>
          </a:p>
          <a:p>
            <a:r>
              <a:rPr lang="en-GB" sz="1600" dirty="0" smtClean="0"/>
              <a:t>Take part </a:t>
            </a:r>
            <a:r>
              <a:rPr lang="en-GB" sz="1600" dirty="0"/>
              <a:t>in a challenge in French ‘my new </a:t>
            </a:r>
            <a:r>
              <a:rPr lang="en-GB" sz="1600" dirty="0" smtClean="0"/>
              <a:t>friend’</a:t>
            </a:r>
          </a:p>
          <a:p>
            <a:r>
              <a:rPr lang="en-GB" sz="1600" dirty="0" smtClean="0"/>
              <a:t>Film lesson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306947" y="4060486"/>
            <a:ext cx="30650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/>
              <a:t>Summer 1: </a:t>
            </a:r>
          </a:p>
          <a:p>
            <a:r>
              <a:rPr lang="en-GB" sz="1600" dirty="0"/>
              <a:t>Describe my school and the subjects I enjoy</a:t>
            </a:r>
          </a:p>
          <a:p>
            <a:r>
              <a:rPr lang="en-GB" sz="1600" dirty="0" smtClean="0"/>
              <a:t>Say </a:t>
            </a:r>
            <a:r>
              <a:rPr lang="en-GB" sz="1600" dirty="0"/>
              <a:t>where I live, describe the rooms in my home</a:t>
            </a:r>
          </a:p>
          <a:p>
            <a:r>
              <a:rPr lang="en-GB" sz="1600" dirty="0" smtClean="0"/>
              <a:t>Describe </a:t>
            </a:r>
            <a:r>
              <a:rPr lang="en-GB" sz="1600" dirty="0"/>
              <a:t>different objects in the classroom/in my pencil case</a:t>
            </a:r>
          </a:p>
          <a:p>
            <a:r>
              <a:rPr lang="en-GB" sz="1600" dirty="0" smtClean="0"/>
              <a:t>Identify </a:t>
            </a:r>
            <a:r>
              <a:rPr lang="en-GB" sz="1600" dirty="0"/>
              <a:t>some differences in sounds/pronunciation</a:t>
            </a:r>
          </a:p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173696" y="3363231"/>
            <a:ext cx="34487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/>
              <a:t>Summer 2: </a:t>
            </a:r>
            <a:r>
              <a:rPr lang="en-GB" sz="1600" dirty="0"/>
              <a:t> </a:t>
            </a:r>
            <a:endParaRPr lang="en-GB" sz="1600" dirty="0" smtClean="0"/>
          </a:p>
          <a:p>
            <a:r>
              <a:rPr lang="en-GB" sz="1600" dirty="0"/>
              <a:t>Recognise and name French-speaking countries around the world</a:t>
            </a:r>
            <a:r>
              <a:rPr lang="en-GB" sz="1600" b="1" dirty="0"/>
              <a:t> </a:t>
            </a:r>
            <a:endParaRPr lang="en-GB" sz="1600" dirty="0"/>
          </a:p>
          <a:p>
            <a:r>
              <a:rPr lang="en-GB" sz="1600" dirty="0"/>
              <a:t>Describe my flag (colours, shapes) </a:t>
            </a:r>
          </a:p>
          <a:p>
            <a:r>
              <a:rPr lang="en-GB" sz="1600" dirty="0"/>
              <a:t>Count to 61 or more/ Count in tens</a:t>
            </a:r>
          </a:p>
          <a:p>
            <a:r>
              <a:rPr lang="en-GB" sz="1600" dirty="0"/>
              <a:t>Talk about what I usually do on holidays </a:t>
            </a:r>
            <a:endParaRPr lang="en-GB" sz="1600" dirty="0" smtClean="0"/>
          </a:p>
          <a:p>
            <a:r>
              <a:rPr lang="en-GB" sz="1600" dirty="0" smtClean="0"/>
              <a:t>Talking </a:t>
            </a:r>
            <a:r>
              <a:rPr lang="en-GB" sz="1600" dirty="0"/>
              <a:t>about different modes of transportation</a:t>
            </a:r>
          </a:p>
          <a:p>
            <a:r>
              <a:rPr lang="en-GB" sz="1600" dirty="0" smtClean="0"/>
              <a:t>Say </a:t>
            </a:r>
            <a:r>
              <a:rPr lang="en-GB" sz="1600" dirty="0"/>
              <a:t>I am </a:t>
            </a:r>
            <a:r>
              <a:rPr lang="en-GB" sz="1600" dirty="0" smtClean="0"/>
              <a:t>cold/hot/hungry/thirsty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95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14279" y="2826153"/>
            <a:ext cx="4225159" cy="1152420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French </a:t>
            </a:r>
          </a:p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Year 5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571402" y="3436882"/>
            <a:ext cx="3212321" cy="2885088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nip Single Corner Rectangle 7"/>
          <p:cNvSpPr/>
          <p:nvPr/>
        </p:nvSpPr>
        <p:spPr>
          <a:xfrm rot="5400000">
            <a:off x="658851" y="35988"/>
            <a:ext cx="2883607" cy="3192320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7970401" y="0"/>
            <a:ext cx="3686952" cy="2885089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chemeClr val="tx1"/>
                </a:solidFill>
              </a:rPr>
              <a:t>Spring 1</a:t>
            </a:r>
          </a:p>
          <a:p>
            <a:r>
              <a:rPr lang="en-GB" dirty="0">
                <a:solidFill>
                  <a:schemeClr val="tx1"/>
                </a:solidFill>
              </a:rPr>
              <a:t>Describe my hair, my eyes and my height using </a:t>
            </a:r>
            <a:r>
              <a:rPr lang="en-GB" dirty="0" err="1">
                <a:solidFill>
                  <a:schemeClr val="tx1"/>
                </a:solidFill>
              </a:rPr>
              <a:t>Avoir</a:t>
            </a:r>
            <a:r>
              <a:rPr lang="en-GB" dirty="0">
                <a:solidFill>
                  <a:schemeClr val="tx1"/>
                </a:solidFill>
              </a:rPr>
              <a:t> and </a:t>
            </a:r>
            <a:r>
              <a:rPr lang="en-GB" dirty="0" err="1">
                <a:solidFill>
                  <a:schemeClr val="tx1"/>
                </a:solidFill>
              </a:rPr>
              <a:t>Etre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Play </a:t>
            </a:r>
            <a:r>
              <a:rPr lang="en-GB" dirty="0">
                <a:solidFill>
                  <a:schemeClr val="tx1"/>
                </a:solidFill>
              </a:rPr>
              <a:t>a game to use vocabulary of descriptive appearance</a:t>
            </a:r>
          </a:p>
          <a:p>
            <a:r>
              <a:rPr lang="en-GB" dirty="0">
                <a:solidFill>
                  <a:schemeClr val="tx1"/>
                </a:solidFill>
              </a:rPr>
              <a:t>Count euros /adding up</a:t>
            </a:r>
          </a:p>
          <a:p>
            <a:r>
              <a:rPr lang="en-GB" dirty="0">
                <a:solidFill>
                  <a:schemeClr val="tx1"/>
                </a:solidFill>
              </a:rPr>
              <a:t>Name different parts of the body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Count </a:t>
            </a:r>
            <a:r>
              <a:rPr lang="en-GB" dirty="0">
                <a:solidFill>
                  <a:schemeClr val="tx1"/>
                </a:solidFill>
              </a:rPr>
              <a:t>to 100</a:t>
            </a:r>
          </a:p>
        </p:txBody>
      </p:sp>
      <p:sp>
        <p:nvSpPr>
          <p:cNvPr id="11" name="Snip Single Corner Rectangle 10"/>
          <p:cNvSpPr/>
          <p:nvPr/>
        </p:nvSpPr>
        <p:spPr>
          <a:xfrm rot="16200000">
            <a:off x="8275055" y="3197965"/>
            <a:ext cx="3215164" cy="3686951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107387" y="4060486"/>
            <a:ext cx="3331137" cy="2291986"/>
          </a:xfrm>
          <a:prstGeom prst="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153056" y="167810"/>
            <a:ext cx="3310758" cy="2558790"/>
          </a:xfrm>
          <a:prstGeom prst="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7577" y="246663"/>
            <a:ext cx="305043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Autumn </a:t>
            </a:r>
            <a:r>
              <a:rPr lang="en-GB" u="sng" dirty="0" smtClean="0"/>
              <a:t>1</a:t>
            </a:r>
            <a:r>
              <a:rPr lang="en-GB" dirty="0"/>
              <a:t> </a:t>
            </a:r>
          </a:p>
          <a:p>
            <a:r>
              <a:rPr lang="en-GB" dirty="0"/>
              <a:t>Greetings / say how I feel</a:t>
            </a:r>
          </a:p>
          <a:p>
            <a:r>
              <a:rPr lang="en-GB" dirty="0"/>
              <a:t>Write a mini-profile about myself</a:t>
            </a:r>
          </a:p>
          <a:p>
            <a:r>
              <a:rPr lang="en-GB" dirty="0"/>
              <a:t>Talk about what I like/dislike using ‘Je’, ‘</a:t>
            </a:r>
            <a:r>
              <a:rPr lang="en-GB" dirty="0" err="1"/>
              <a:t>Tu</a:t>
            </a:r>
            <a:r>
              <a:rPr lang="en-GB" dirty="0"/>
              <a:t>’</a:t>
            </a:r>
          </a:p>
          <a:p>
            <a:r>
              <a:rPr lang="en-GB" dirty="0"/>
              <a:t>Revision - Count to 41 / colours</a:t>
            </a:r>
          </a:p>
          <a:p>
            <a:r>
              <a:rPr lang="en-GB" dirty="0"/>
              <a:t>Work out any date in French </a:t>
            </a:r>
          </a:p>
          <a:p>
            <a:endParaRPr lang="en-GB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60118" y="0"/>
            <a:ext cx="37972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u="sng" dirty="0" smtClean="0"/>
          </a:p>
          <a:p>
            <a:pPr algn="ctr"/>
            <a:r>
              <a:rPr lang="en-GB" u="sng" dirty="0" smtClean="0"/>
              <a:t>Autumn 2</a:t>
            </a:r>
          </a:p>
          <a:p>
            <a:r>
              <a:rPr lang="en-GB" sz="1600" dirty="0"/>
              <a:t>Count to 51 </a:t>
            </a:r>
          </a:p>
          <a:p>
            <a:r>
              <a:rPr lang="en-GB" sz="1600" dirty="0" smtClean="0"/>
              <a:t>My birthday</a:t>
            </a:r>
            <a:endParaRPr lang="en-GB" sz="1600" dirty="0"/>
          </a:p>
          <a:p>
            <a:r>
              <a:rPr lang="en-GB" sz="1600" dirty="0"/>
              <a:t>Writing a birthday invitation</a:t>
            </a:r>
            <a:r>
              <a:rPr lang="en-GB" sz="1600" dirty="0" smtClean="0"/>
              <a:t>/</a:t>
            </a:r>
          </a:p>
          <a:p>
            <a:r>
              <a:rPr lang="en-GB" sz="1600" dirty="0" err="1" smtClean="0"/>
              <a:t>Avoir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dirty="0" err="1"/>
              <a:t>Etre</a:t>
            </a:r>
            <a:r>
              <a:rPr lang="en-GB" sz="1600" dirty="0"/>
              <a:t> in present </a:t>
            </a:r>
            <a:r>
              <a:rPr lang="en-GB" sz="1600" dirty="0" smtClean="0"/>
              <a:t>Revise </a:t>
            </a:r>
            <a:r>
              <a:rPr lang="en-GB" sz="1600" dirty="0"/>
              <a:t>colours/ </a:t>
            </a:r>
            <a:r>
              <a:rPr lang="en-GB" sz="1600" dirty="0" smtClean="0"/>
              <a:t>name my favourite</a:t>
            </a:r>
          </a:p>
          <a:p>
            <a:r>
              <a:rPr lang="en-GB" sz="1600" dirty="0" smtClean="0"/>
              <a:t>Say </a:t>
            </a:r>
            <a:r>
              <a:rPr lang="en-GB" sz="1600" dirty="0"/>
              <a:t>what I like/dislike/a little/ a lot</a:t>
            </a:r>
          </a:p>
          <a:p>
            <a:r>
              <a:rPr lang="en-GB" sz="1600" dirty="0"/>
              <a:t>Revision family members + mon/ma/</a:t>
            </a:r>
            <a:r>
              <a:rPr lang="en-GB" sz="1600" dirty="0" err="1"/>
              <a:t>mes</a:t>
            </a:r>
            <a:endParaRPr lang="en-GB" sz="1600" dirty="0"/>
          </a:p>
          <a:p>
            <a:pPr algn="ctr"/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69729" y="3451696"/>
            <a:ext cx="30792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/>
              <a:t>Spring 2</a:t>
            </a:r>
            <a:endParaRPr lang="en-GB" sz="1600" u="sng" dirty="0" smtClean="0"/>
          </a:p>
          <a:p>
            <a:r>
              <a:rPr lang="en-GB" sz="1600" dirty="0" smtClean="0"/>
              <a:t>Label a body map</a:t>
            </a:r>
          </a:p>
          <a:p>
            <a:r>
              <a:rPr lang="en-GB" sz="1600" dirty="0" smtClean="0"/>
              <a:t>Say </a:t>
            </a:r>
            <a:r>
              <a:rPr lang="en-GB" sz="1600" dirty="0"/>
              <a:t>what part of the body </a:t>
            </a:r>
            <a:r>
              <a:rPr lang="en-GB" sz="1600" dirty="0" smtClean="0"/>
              <a:t>aches </a:t>
            </a:r>
            <a:r>
              <a:rPr lang="en-GB" sz="1600" dirty="0"/>
              <a:t>using au/ à la / aux</a:t>
            </a:r>
          </a:p>
          <a:p>
            <a:r>
              <a:rPr lang="en-GB" sz="1600" dirty="0"/>
              <a:t>Have a conversation at the doctor’s</a:t>
            </a:r>
          </a:p>
          <a:p>
            <a:r>
              <a:rPr lang="en-GB" sz="1600" dirty="0"/>
              <a:t>Name different leisure/sports activities</a:t>
            </a:r>
          </a:p>
          <a:p>
            <a:r>
              <a:rPr lang="en-GB" sz="1600" dirty="0"/>
              <a:t>Use ‘Je </a:t>
            </a:r>
            <a:r>
              <a:rPr lang="en-GB" sz="1600" dirty="0" err="1"/>
              <a:t>joue</a:t>
            </a:r>
            <a:r>
              <a:rPr lang="en-GB" sz="1600" dirty="0"/>
              <a:t>’ or ‘Je </a:t>
            </a:r>
            <a:r>
              <a:rPr lang="en-GB" sz="1600" dirty="0" err="1"/>
              <a:t>fais</a:t>
            </a:r>
            <a:r>
              <a:rPr lang="en-GB" sz="1600" dirty="0"/>
              <a:t>’ </a:t>
            </a:r>
          </a:p>
          <a:p>
            <a:r>
              <a:rPr lang="en-GB" sz="1600" dirty="0"/>
              <a:t>Add/subtract euros is French</a:t>
            </a:r>
          </a:p>
          <a:p>
            <a:r>
              <a:rPr lang="en-GB" sz="1600" dirty="0" smtClean="0"/>
              <a:t>Film lesson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227472" y="4029079"/>
            <a:ext cx="306504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Summer </a:t>
            </a:r>
            <a:r>
              <a:rPr lang="en-GB" u="sng" dirty="0" smtClean="0"/>
              <a:t>1</a:t>
            </a:r>
            <a:endParaRPr lang="en-GB" u="sng" dirty="0"/>
          </a:p>
          <a:p>
            <a:r>
              <a:rPr lang="en-GB" sz="1600" dirty="0" smtClean="0"/>
              <a:t>Learning </a:t>
            </a:r>
            <a:r>
              <a:rPr lang="en-GB" sz="1600" dirty="0"/>
              <a:t>about different meals of the day</a:t>
            </a:r>
          </a:p>
          <a:p>
            <a:r>
              <a:rPr lang="en-GB" sz="1600" dirty="0"/>
              <a:t>Breakfast </a:t>
            </a:r>
          </a:p>
          <a:p>
            <a:r>
              <a:rPr lang="en-GB" sz="1600" dirty="0"/>
              <a:t>Food and drinks vocabulary</a:t>
            </a:r>
          </a:p>
          <a:p>
            <a:r>
              <a:rPr lang="en-GB" sz="1600" dirty="0"/>
              <a:t>Order a meal at the café </a:t>
            </a:r>
            <a:r>
              <a:rPr lang="en-GB" sz="1600" dirty="0" smtClean="0"/>
              <a:t>–</a:t>
            </a:r>
          </a:p>
          <a:p>
            <a:r>
              <a:rPr lang="en-GB" sz="1600" dirty="0" smtClean="0"/>
              <a:t> </a:t>
            </a:r>
            <a:r>
              <a:rPr lang="en-GB" sz="1600" dirty="0"/>
              <a:t>using ‘je </a:t>
            </a:r>
            <a:r>
              <a:rPr lang="en-GB" sz="1600" dirty="0" err="1"/>
              <a:t>voudrais</a:t>
            </a:r>
            <a:r>
              <a:rPr lang="en-GB" sz="1600" dirty="0"/>
              <a:t>’</a:t>
            </a:r>
          </a:p>
          <a:p>
            <a:r>
              <a:rPr lang="en-GB" sz="1600" dirty="0"/>
              <a:t>Express an opinion about food/drinks</a:t>
            </a:r>
          </a:p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251455" y="3517733"/>
            <a:ext cx="34487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Summer </a:t>
            </a:r>
            <a:r>
              <a:rPr lang="en-GB" u="sng" dirty="0" smtClean="0"/>
              <a:t>2</a:t>
            </a:r>
            <a:endParaRPr lang="en-GB" dirty="0" smtClean="0"/>
          </a:p>
          <a:p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ville</a:t>
            </a:r>
            <a:r>
              <a:rPr lang="en-GB" dirty="0"/>
              <a:t> – learning about different landmarks in Paris</a:t>
            </a:r>
          </a:p>
          <a:p>
            <a:r>
              <a:rPr lang="en-GB" dirty="0"/>
              <a:t>Identify different shops and landmarks in a city</a:t>
            </a:r>
          </a:p>
          <a:p>
            <a:r>
              <a:rPr lang="en-GB" dirty="0"/>
              <a:t>Find my way around using a map/indications</a:t>
            </a:r>
          </a:p>
          <a:p>
            <a:r>
              <a:rPr lang="en-GB" dirty="0"/>
              <a:t>Ask where something is located</a:t>
            </a:r>
          </a:p>
          <a:p>
            <a:r>
              <a:rPr lang="en-GB" dirty="0"/>
              <a:t>Travel through town using different modes of transportation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6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14279" y="2826153"/>
            <a:ext cx="4225159" cy="1152420"/>
          </a:xfrm>
          <a:prstGeom prst="ellipse">
            <a:avLst/>
          </a:prstGeom>
          <a:solidFill>
            <a:srgbClr val="00B0F0"/>
          </a:solidFill>
          <a:ln w="571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French </a:t>
            </a:r>
          </a:p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Year 6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571402" y="3436882"/>
            <a:ext cx="3212321" cy="2885088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Snip Single Corner Rectangle 7"/>
          <p:cNvSpPr/>
          <p:nvPr/>
        </p:nvSpPr>
        <p:spPr>
          <a:xfrm rot="5400000">
            <a:off x="658851" y="35988"/>
            <a:ext cx="2883607" cy="3192320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Snip Single Corner Rectangle 9"/>
          <p:cNvSpPr/>
          <p:nvPr/>
        </p:nvSpPr>
        <p:spPr>
          <a:xfrm rot="10800000">
            <a:off x="7737044" y="191342"/>
            <a:ext cx="3869962" cy="2885089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Snip Single Corner Rectangle 10"/>
          <p:cNvSpPr/>
          <p:nvPr/>
        </p:nvSpPr>
        <p:spPr>
          <a:xfrm rot="16200000">
            <a:off x="8440092" y="3363003"/>
            <a:ext cx="2885089" cy="3686951"/>
          </a:xfrm>
          <a:prstGeom prst="snip1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107387" y="4060486"/>
            <a:ext cx="3331137" cy="2291986"/>
          </a:xfrm>
          <a:prstGeom prst="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153056" y="167810"/>
            <a:ext cx="3310758" cy="2558790"/>
          </a:xfrm>
          <a:prstGeom prst="rect">
            <a:avLst/>
          </a:prstGeom>
          <a:solidFill>
            <a:srgbClr val="CCFFFF"/>
          </a:solidFill>
          <a:ln w="381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49" y="352476"/>
            <a:ext cx="305043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/>
              <a:t>Autumn </a:t>
            </a:r>
            <a:r>
              <a:rPr lang="en-GB" u="sng" dirty="0" smtClean="0"/>
              <a:t>1</a:t>
            </a:r>
            <a:r>
              <a:rPr lang="en-GB" dirty="0"/>
              <a:t> </a:t>
            </a:r>
          </a:p>
          <a:p>
            <a:r>
              <a:rPr lang="en-GB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Greetings </a:t>
            </a:r>
            <a:r>
              <a:rPr lang="en-GB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/ say how I feel</a:t>
            </a:r>
          </a:p>
          <a:p>
            <a:r>
              <a:rPr lang="en-GB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Write a mini-profile about myself</a:t>
            </a:r>
          </a:p>
          <a:p>
            <a:r>
              <a:rPr lang="en-GB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Talk about what I like/dislike using ‘Je’, ‘</a:t>
            </a:r>
            <a:r>
              <a:rPr lang="en-GB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Tu</a:t>
            </a:r>
            <a:r>
              <a:rPr lang="en-GB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’</a:t>
            </a:r>
          </a:p>
          <a:p>
            <a:r>
              <a:rPr lang="en-GB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Revision - Count to 41 / colours</a:t>
            </a:r>
          </a:p>
          <a:p>
            <a:r>
              <a:rPr lang="en-GB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Work out any date in French </a:t>
            </a:r>
          </a:p>
          <a:p>
            <a:endParaRPr lang="en-GB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95321" y="0"/>
            <a:ext cx="368060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u="sng" dirty="0" smtClean="0"/>
          </a:p>
          <a:p>
            <a:pPr algn="ctr"/>
            <a:r>
              <a:rPr lang="en-GB" u="sng" dirty="0" smtClean="0"/>
              <a:t>Autumn 2</a:t>
            </a:r>
          </a:p>
          <a:p>
            <a:r>
              <a:rPr lang="en-GB" sz="1600" dirty="0" smtClean="0"/>
              <a:t>Count </a:t>
            </a:r>
            <a:r>
              <a:rPr lang="en-GB" sz="1600" dirty="0"/>
              <a:t>to 51 </a:t>
            </a:r>
          </a:p>
          <a:p>
            <a:r>
              <a:rPr lang="en-GB" sz="1600" dirty="0" smtClean="0"/>
              <a:t>My birthday </a:t>
            </a:r>
          </a:p>
          <a:p>
            <a:r>
              <a:rPr lang="en-GB" sz="1600" dirty="0" smtClean="0"/>
              <a:t>Use </a:t>
            </a:r>
            <a:r>
              <a:rPr lang="en-GB" sz="1600" dirty="0" err="1"/>
              <a:t>Avoir</a:t>
            </a:r>
            <a:r>
              <a:rPr lang="en-GB" sz="1600" dirty="0"/>
              <a:t> and </a:t>
            </a:r>
            <a:r>
              <a:rPr lang="en-GB" sz="1600" dirty="0" err="1"/>
              <a:t>Etre</a:t>
            </a:r>
            <a:r>
              <a:rPr lang="en-GB" sz="1600" dirty="0"/>
              <a:t> in present </a:t>
            </a:r>
          </a:p>
          <a:p>
            <a:r>
              <a:rPr lang="en-GB" sz="1600" dirty="0" smtClean="0"/>
              <a:t>Revise </a:t>
            </a:r>
            <a:r>
              <a:rPr lang="en-GB" sz="1600" dirty="0"/>
              <a:t>colours/ </a:t>
            </a:r>
            <a:r>
              <a:rPr lang="en-GB" sz="1600" dirty="0" smtClean="0"/>
              <a:t>name my favourite</a:t>
            </a:r>
            <a:endParaRPr lang="en-GB" sz="1600" dirty="0"/>
          </a:p>
          <a:p>
            <a:r>
              <a:rPr lang="en-GB" sz="1600" dirty="0"/>
              <a:t>Say what I like/dislike/a little/ a lot</a:t>
            </a:r>
          </a:p>
          <a:p>
            <a:r>
              <a:rPr lang="en-GB" sz="1600" dirty="0"/>
              <a:t>Revision family members + mon/ma/</a:t>
            </a:r>
            <a:r>
              <a:rPr lang="en-GB" sz="1600" dirty="0" err="1"/>
              <a:t>mes</a:t>
            </a:r>
            <a:endParaRPr lang="en-GB" sz="1600" dirty="0"/>
          </a:p>
          <a:p>
            <a:r>
              <a:rPr lang="en-GB" sz="1600" dirty="0"/>
              <a:t>Say what I look </a:t>
            </a:r>
            <a:r>
              <a:rPr lang="en-GB" sz="1600" dirty="0" smtClean="0"/>
              <a:t>like /learn prepositions</a:t>
            </a:r>
            <a:endParaRPr lang="en-GB" sz="1600" dirty="0"/>
          </a:p>
          <a:p>
            <a:pPr algn="ctr"/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00889" y="3448265"/>
            <a:ext cx="3118966" cy="2554545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/>
              <a:t>Spring 2</a:t>
            </a:r>
          </a:p>
          <a:p>
            <a:r>
              <a:rPr lang="en-GB" sz="1600" dirty="0" smtClean="0"/>
              <a:t>Read and understand physical and character descriptions</a:t>
            </a:r>
          </a:p>
          <a:p>
            <a:r>
              <a:rPr lang="en-GB" sz="1600" dirty="0" smtClean="0"/>
              <a:t>Use vocabulary of emotions</a:t>
            </a:r>
          </a:p>
          <a:p>
            <a:r>
              <a:rPr lang="en-GB" sz="1600" dirty="0" smtClean="0"/>
              <a:t>Describe how I feel/ how my friend feels </a:t>
            </a:r>
          </a:p>
          <a:p>
            <a:r>
              <a:rPr lang="en-GB" sz="1600" dirty="0" smtClean="0"/>
              <a:t>Write lyrics to a song/ learn a song</a:t>
            </a:r>
          </a:p>
          <a:p>
            <a:r>
              <a:rPr lang="en-GB" sz="1600" dirty="0" smtClean="0"/>
              <a:t>Count to 1000, use addition and subtraction</a:t>
            </a:r>
            <a:endParaRPr lang="en-GB" sz="1600" dirty="0" smtClean="0">
              <a:solidFill>
                <a:srgbClr val="CCFFFF"/>
              </a:solidFill>
            </a:endParaRPr>
          </a:p>
          <a:p>
            <a:r>
              <a:rPr lang="en-GB" sz="1600" dirty="0" smtClean="0"/>
              <a:t>Play word games in French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75912" y="3995677"/>
            <a:ext cx="30650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/>
              <a:t>Summer 1: </a:t>
            </a:r>
          </a:p>
          <a:p>
            <a:r>
              <a:rPr lang="en-GB" sz="1600" dirty="0"/>
              <a:t>A Paris – learning about different meals of the day</a:t>
            </a:r>
          </a:p>
          <a:p>
            <a:r>
              <a:rPr lang="en-GB" sz="1600" dirty="0"/>
              <a:t>Breakfast </a:t>
            </a:r>
          </a:p>
          <a:p>
            <a:r>
              <a:rPr lang="en-GB" sz="1600" dirty="0"/>
              <a:t>Food and drinks vocabulary</a:t>
            </a:r>
          </a:p>
          <a:p>
            <a:r>
              <a:rPr lang="en-GB" sz="1600" dirty="0"/>
              <a:t>Order a meal at the café – using ‘je </a:t>
            </a:r>
            <a:r>
              <a:rPr lang="en-GB" sz="1600" dirty="0" err="1"/>
              <a:t>voudrais</a:t>
            </a:r>
            <a:r>
              <a:rPr lang="en-GB" sz="1600" dirty="0"/>
              <a:t>’</a:t>
            </a:r>
          </a:p>
          <a:p>
            <a:r>
              <a:rPr lang="en-GB" sz="1600" dirty="0"/>
              <a:t>Express an opinion about food/drinks</a:t>
            </a:r>
          </a:p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8100157" y="3763934"/>
            <a:ext cx="382059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/>
              <a:t>Summer </a:t>
            </a:r>
            <a:r>
              <a:rPr lang="en-GB" sz="1600" u="sng" dirty="0" smtClean="0"/>
              <a:t>2</a:t>
            </a:r>
            <a:endParaRPr lang="en-GB" sz="1600" dirty="0" smtClean="0"/>
          </a:p>
          <a:p>
            <a:r>
              <a:rPr lang="en-GB" sz="1600" dirty="0" err="1" smtClean="0"/>
              <a:t>En</a:t>
            </a:r>
            <a:r>
              <a:rPr lang="en-GB" sz="1600" dirty="0" smtClean="0"/>
              <a:t> </a:t>
            </a:r>
            <a:r>
              <a:rPr lang="en-GB" sz="1600" dirty="0" err="1"/>
              <a:t>ville</a:t>
            </a:r>
            <a:r>
              <a:rPr lang="en-GB" sz="1600" dirty="0"/>
              <a:t> – learning about different </a:t>
            </a:r>
            <a:endParaRPr lang="en-GB" sz="1600" dirty="0" smtClean="0"/>
          </a:p>
          <a:p>
            <a:r>
              <a:rPr lang="en-GB" sz="1600" dirty="0" smtClean="0"/>
              <a:t>landmarks </a:t>
            </a:r>
            <a:r>
              <a:rPr lang="en-GB" sz="1600" dirty="0"/>
              <a:t>in Paris</a:t>
            </a:r>
          </a:p>
          <a:p>
            <a:r>
              <a:rPr lang="en-GB" sz="1600" dirty="0"/>
              <a:t>Identify different shops and landmarks in a city</a:t>
            </a:r>
          </a:p>
          <a:p>
            <a:r>
              <a:rPr lang="en-GB" sz="1600" dirty="0"/>
              <a:t>Find my way around using a map/indications</a:t>
            </a:r>
          </a:p>
          <a:p>
            <a:r>
              <a:rPr lang="en-GB" sz="1600" dirty="0"/>
              <a:t>Ask where something is located</a:t>
            </a:r>
          </a:p>
          <a:p>
            <a:r>
              <a:rPr lang="en-GB" sz="1600" dirty="0"/>
              <a:t>Travel through town using different modes </a:t>
            </a:r>
            <a:endParaRPr lang="en-GB" sz="1600" dirty="0" smtClean="0"/>
          </a:p>
          <a:p>
            <a:r>
              <a:rPr lang="en-GB" sz="1600" dirty="0" smtClean="0"/>
              <a:t>of </a:t>
            </a:r>
            <a:r>
              <a:rPr lang="en-GB" sz="1600" dirty="0"/>
              <a:t>transportation</a:t>
            </a:r>
          </a:p>
          <a:p>
            <a:pPr algn="ctr"/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8049155" y="352476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	</a:t>
            </a:r>
            <a:r>
              <a:rPr lang="en-GB" u="sng" dirty="0" smtClean="0"/>
              <a:t>Spring 1</a:t>
            </a:r>
            <a:endParaRPr lang="en-GB" u="sng" dirty="0"/>
          </a:p>
          <a:p>
            <a:r>
              <a:rPr lang="en-GB" dirty="0"/>
              <a:t>Learn about different types of weather</a:t>
            </a:r>
          </a:p>
          <a:p>
            <a:r>
              <a:rPr lang="en-GB" dirty="0"/>
              <a:t>Say what I need in different </a:t>
            </a:r>
            <a:r>
              <a:rPr lang="en-GB" dirty="0" smtClean="0"/>
              <a:t>weather</a:t>
            </a:r>
            <a:endParaRPr lang="en-GB" dirty="0"/>
          </a:p>
          <a:p>
            <a:r>
              <a:rPr lang="en-GB" dirty="0"/>
              <a:t>Count to 100</a:t>
            </a:r>
          </a:p>
          <a:p>
            <a:r>
              <a:rPr lang="en-GB" dirty="0"/>
              <a:t>Say if I am hot/cold/what </a:t>
            </a:r>
            <a:r>
              <a:rPr lang="en-GB" dirty="0" smtClean="0"/>
              <a:t>clothes</a:t>
            </a:r>
          </a:p>
          <a:p>
            <a:r>
              <a:rPr lang="en-GB" dirty="0" smtClean="0"/>
              <a:t> </a:t>
            </a:r>
            <a:r>
              <a:rPr lang="en-GB" dirty="0"/>
              <a:t>I am going to wear</a:t>
            </a:r>
          </a:p>
          <a:p>
            <a:r>
              <a:rPr lang="en-GB" dirty="0"/>
              <a:t>The four seasons</a:t>
            </a:r>
          </a:p>
        </p:txBody>
      </p:sp>
    </p:spTree>
    <p:extLst>
      <p:ext uri="{BB962C8B-B14F-4D97-AF65-F5344CB8AC3E}">
        <p14:creationId xmlns:p14="http://schemas.microsoft.com/office/powerpoint/2010/main" val="346348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1093</Words>
  <Application>Microsoft Office PowerPoint</Application>
  <PresentationFormat>Widescreen</PresentationFormat>
  <Paragraphs>298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Seana Henry</dc:creator>
  <cp:lastModifiedBy>Seana Henry</cp:lastModifiedBy>
  <cp:revision>30</cp:revision>
  <cp:lastPrinted>2019-04-30T16:36:08Z</cp:lastPrinted>
  <dcterms:created xsi:type="dcterms:W3CDTF">2019-04-29T16:09:36Z</dcterms:created>
  <dcterms:modified xsi:type="dcterms:W3CDTF">2019-05-02T16:20:56Z</dcterms:modified>
</cp:coreProperties>
</file>