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00"/>
    <a:srgbClr val="FFFFCC"/>
    <a:srgbClr val="0066FF"/>
    <a:srgbClr val="7BCFE9"/>
    <a:srgbClr val="CCFFFF"/>
    <a:srgbClr val="66FFFF"/>
    <a:srgbClr val="25B0DB"/>
    <a:srgbClr val="FDDBB9"/>
    <a:srgbClr val="FCC4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78" d="100"/>
          <a:sy n="78" d="100"/>
        </p:scale>
        <p:origin x="4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94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75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75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46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15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23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00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30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81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4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7BB91-D905-4E3C-8CDF-C304DE80C21A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47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27989" y="2545134"/>
            <a:ext cx="4225159" cy="1152420"/>
          </a:xfrm>
          <a:prstGeom prst="ellipse">
            <a:avLst/>
          </a:prstGeom>
          <a:solidFill>
            <a:srgbClr val="CC0099"/>
          </a:solidFill>
          <a:ln w="5715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Year 6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5" name="Snip Single Corner Rectangle 4"/>
          <p:cNvSpPr/>
          <p:nvPr/>
        </p:nvSpPr>
        <p:spPr>
          <a:xfrm>
            <a:off x="571402" y="3838082"/>
            <a:ext cx="3212321" cy="2483887"/>
          </a:xfrm>
          <a:prstGeom prst="snip1Rect">
            <a:avLst/>
          </a:prstGeom>
          <a:solidFill>
            <a:srgbClr val="EEA4FA"/>
          </a:solidFill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nip Single Corner Rectangle 7"/>
          <p:cNvSpPr/>
          <p:nvPr/>
        </p:nvSpPr>
        <p:spPr>
          <a:xfrm rot="5400000">
            <a:off x="523544" y="171295"/>
            <a:ext cx="3154221" cy="3192320"/>
          </a:xfrm>
          <a:prstGeom prst="snip1Rect">
            <a:avLst/>
          </a:prstGeom>
          <a:solidFill>
            <a:srgbClr val="EEA4FA"/>
          </a:solidFill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Snip Single Corner Rectangle 9"/>
          <p:cNvSpPr/>
          <p:nvPr/>
        </p:nvSpPr>
        <p:spPr>
          <a:xfrm rot="10800000">
            <a:off x="8151974" y="191342"/>
            <a:ext cx="3455032" cy="2885089"/>
          </a:xfrm>
          <a:prstGeom prst="snip1Rect">
            <a:avLst/>
          </a:prstGeom>
          <a:solidFill>
            <a:srgbClr val="EEA4FA"/>
          </a:solidFill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Snip Single Corner Rectangle 10"/>
          <p:cNvSpPr/>
          <p:nvPr/>
        </p:nvSpPr>
        <p:spPr>
          <a:xfrm rot="16200000">
            <a:off x="8226969" y="2956838"/>
            <a:ext cx="3043311" cy="3686951"/>
          </a:xfrm>
          <a:prstGeom prst="snip1Rect">
            <a:avLst/>
          </a:prstGeom>
          <a:solidFill>
            <a:srgbClr val="EEA4FA"/>
          </a:solidFill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107387" y="3844223"/>
            <a:ext cx="3331137" cy="2508249"/>
          </a:xfrm>
          <a:prstGeom prst="rect">
            <a:avLst/>
          </a:prstGeom>
          <a:solidFill>
            <a:srgbClr val="EEA4FA"/>
          </a:solidFill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127766" y="190342"/>
            <a:ext cx="3508710" cy="2208123"/>
          </a:xfrm>
          <a:prstGeom prst="rect">
            <a:avLst/>
          </a:prstGeom>
          <a:solidFill>
            <a:srgbClr val="EEA4FA"/>
          </a:solidFill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494" y="349101"/>
            <a:ext cx="305043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00B050"/>
                </a:solidFill>
              </a:rPr>
              <a:t>Autumn 1: How did Britain change in World War II</a:t>
            </a:r>
            <a:r>
              <a:rPr lang="en-GB" sz="1600" b="1" u="sng" dirty="0" smtClean="0">
                <a:solidFill>
                  <a:srgbClr val="00B050"/>
                </a:solidFill>
              </a:rPr>
              <a:t>?</a:t>
            </a:r>
          </a:p>
          <a:p>
            <a:endParaRPr lang="en-GB" sz="1600" dirty="0"/>
          </a:p>
          <a:p>
            <a:r>
              <a:rPr lang="en-GB" sz="1600" b="1" dirty="0"/>
              <a:t>Text: </a:t>
            </a:r>
            <a:r>
              <a:rPr lang="en-GB" sz="1600" dirty="0"/>
              <a:t>My Uncle’s Dunkirk &amp; The Lion and The Unicorn</a:t>
            </a:r>
          </a:p>
          <a:p>
            <a:r>
              <a:rPr lang="en-GB" sz="1600" b="1" dirty="0" smtClean="0"/>
              <a:t>History: </a:t>
            </a:r>
            <a:r>
              <a:rPr lang="en-GB" sz="1600" dirty="0"/>
              <a:t>World War II</a:t>
            </a:r>
          </a:p>
          <a:p>
            <a:r>
              <a:rPr lang="en-GB" sz="1600" b="1" dirty="0"/>
              <a:t>Science: </a:t>
            </a:r>
            <a:r>
              <a:rPr lang="en-GB" sz="1600" dirty="0"/>
              <a:t>Nature Library</a:t>
            </a:r>
          </a:p>
          <a:p>
            <a:r>
              <a:rPr lang="en-GB" sz="1600" b="1" dirty="0"/>
              <a:t>PSCHE: </a:t>
            </a:r>
            <a:r>
              <a:rPr lang="en-GB" sz="1600" dirty="0"/>
              <a:t>Excellent Learners &amp; Self-Esteem</a:t>
            </a:r>
          </a:p>
          <a:p>
            <a:r>
              <a:rPr lang="en-GB" sz="1600" b="1" dirty="0"/>
              <a:t>DT: </a:t>
            </a:r>
            <a:r>
              <a:rPr lang="en-GB" sz="1600" dirty="0"/>
              <a:t>Anderson shelters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07387" y="250030"/>
            <a:ext cx="32838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00B050"/>
                </a:solidFill>
              </a:rPr>
              <a:t>Autumn 2: How did Britain change in World War II?</a:t>
            </a:r>
            <a:endParaRPr lang="en-GB" sz="1600" b="1" dirty="0">
              <a:solidFill>
                <a:srgbClr val="00B050"/>
              </a:solidFill>
            </a:endParaRPr>
          </a:p>
          <a:p>
            <a:r>
              <a:rPr lang="en-GB" sz="1600" b="1" dirty="0"/>
              <a:t>Text: </a:t>
            </a:r>
            <a:r>
              <a:rPr lang="en-GB" sz="1600" dirty="0"/>
              <a:t>Winston Churchill’s biography</a:t>
            </a:r>
          </a:p>
          <a:p>
            <a:r>
              <a:rPr lang="en-GB" sz="1600" b="1" dirty="0" smtClean="0"/>
              <a:t>History: </a:t>
            </a:r>
            <a:r>
              <a:rPr lang="en-GB" sz="1600" dirty="0"/>
              <a:t>World War II</a:t>
            </a:r>
          </a:p>
          <a:p>
            <a:r>
              <a:rPr lang="en-GB" sz="1600" b="1" dirty="0"/>
              <a:t>Science: </a:t>
            </a:r>
            <a:r>
              <a:rPr lang="en-GB" sz="1600" dirty="0"/>
              <a:t>Everything Changes</a:t>
            </a:r>
          </a:p>
          <a:p>
            <a:r>
              <a:rPr lang="en-GB" sz="1600" b="1" dirty="0"/>
              <a:t>RE: </a:t>
            </a:r>
            <a:r>
              <a:rPr lang="en-GB" sz="1600" dirty="0"/>
              <a:t>Judaism </a:t>
            </a:r>
          </a:p>
          <a:p>
            <a:r>
              <a:rPr lang="en-GB" sz="1600" b="1" dirty="0"/>
              <a:t>Trips: </a:t>
            </a:r>
            <a:r>
              <a:rPr lang="en-GB" sz="1600" dirty="0"/>
              <a:t>Synagogue and Winston Churchill War Rooms</a:t>
            </a:r>
          </a:p>
          <a:p>
            <a:r>
              <a:rPr lang="en-GB" sz="1600" dirty="0"/>
              <a:t>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97219" y="181875"/>
            <a:ext cx="308314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00B050"/>
                </a:solidFill>
              </a:rPr>
              <a:t>Spring 1: Who are the British</a:t>
            </a:r>
            <a:r>
              <a:rPr lang="en-GB" sz="1600" b="1" u="sng" dirty="0" smtClean="0">
                <a:solidFill>
                  <a:srgbClr val="00B050"/>
                </a:solidFill>
              </a:rPr>
              <a:t>?</a:t>
            </a:r>
          </a:p>
          <a:p>
            <a:endParaRPr lang="en-GB" sz="1600" dirty="0"/>
          </a:p>
          <a:p>
            <a:r>
              <a:rPr lang="en-GB" sz="1600" b="1" dirty="0"/>
              <a:t>Text: </a:t>
            </a:r>
            <a:r>
              <a:rPr lang="en-GB" sz="1600" dirty="0"/>
              <a:t>Holes</a:t>
            </a:r>
          </a:p>
          <a:p>
            <a:r>
              <a:rPr lang="en-GB" sz="1600" b="1" dirty="0" smtClean="0"/>
              <a:t>History: </a:t>
            </a:r>
            <a:r>
              <a:rPr lang="en-GB" sz="1600" dirty="0"/>
              <a:t>Who settled in Britain?</a:t>
            </a:r>
          </a:p>
          <a:p>
            <a:r>
              <a:rPr lang="en-GB" sz="1600" b="1" dirty="0"/>
              <a:t>Science: </a:t>
            </a:r>
            <a:r>
              <a:rPr lang="en-GB" sz="1600" dirty="0"/>
              <a:t>Light Up the World</a:t>
            </a:r>
          </a:p>
          <a:p>
            <a:r>
              <a:rPr lang="en-GB" sz="1600" b="1" dirty="0"/>
              <a:t>PSCHE: </a:t>
            </a:r>
            <a:r>
              <a:rPr lang="en-GB" sz="1600" dirty="0"/>
              <a:t>Keeping Safe</a:t>
            </a:r>
          </a:p>
          <a:p>
            <a:r>
              <a:rPr lang="en-GB" dirty="0"/>
              <a:t>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1616" y="4008665"/>
            <a:ext cx="277011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00B050"/>
                </a:solidFill>
              </a:rPr>
              <a:t>Spring </a:t>
            </a:r>
            <a:r>
              <a:rPr lang="en-GB" sz="1600" b="1" u="sng" dirty="0" smtClean="0">
                <a:solidFill>
                  <a:srgbClr val="00B050"/>
                </a:solidFill>
              </a:rPr>
              <a:t>2: </a:t>
            </a:r>
            <a:r>
              <a:rPr lang="en-GB" sz="1600" b="1" u="sng" dirty="0">
                <a:solidFill>
                  <a:srgbClr val="00B050"/>
                </a:solidFill>
              </a:rPr>
              <a:t>Who are the British</a:t>
            </a:r>
            <a:r>
              <a:rPr lang="en-GB" sz="1600" b="1" u="sng" dirty="0" smtClean="0">
                <a:solidFill>
                  <a:srgbClr val="00B050"/>
                </a:solidFill>
              </a:rPr>
              <a:t>?</a:t>
            </a:r>
          </a:p>
          <a:p>
            <a:pPr algn="ctr"/>
            <a:endParaRPr lang="en-GB" sz="1600" dirty="0"/>
          </a:p>
          <a:p>
            <a:r>
              <a:rPr lang="en-GB" sz="1600" b="1" dirty="0"/>
              <a:t>Text: </a:t>
            </a:r>
            <a:r>
              <a:rPr lang="en-GB" sz="1600" dirty="0"/>
              <a:t>Holes</a:t>
            </a:r>
          </a:p>
          <a:p>
            <a:r>
              <a:rPr lang="en-GB" sz="1600" b="1" dirty="0" smtClean="0"/>
              <a:t>History: </a:t>
            </a:r>
            <a:r>
              <a:rPr lang="en-GB" sz="1600" dirty="0"/>
              <a:t>Who settled in Britain?</a:t>
            </a:r>
          </a:p>
          <a:p>
            <a:r>
              <a:rPr lang="en-GB" sz="1600" b="1" dirty="0"/>
              <a:t>Science: </a:t>
            </a:r>
            <a:r>
              <a:rPr lang="en-GB" sz="1600" dirty="0"/>
              <a:t>Light Up the World</a:t>
            </a:r>
          </a:p>
          <a:p>
            <a:r>
              <a:rPr lang="en-GB" sz="1600" b="1" dirty="0"/>
              <a:t>RE: </a:t>
            </a:r>
            <a:r>
              <a:rPr lang="en-GB" sz="1600" dirty="0"/>
              <a:t>Humanism</a:t>
            </a:r>
          </a:p>
          <a:p>
            <a:r>
              <a:rPr lang="en-GB" sz="1600" dirty="0"/>
              <a:t> 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27766" y="3912242"/>
            <a:ext cx="317771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00B050"/>
                </a:solidFill>
              </a:rPr>
              <a:t>Summer 1: Why is the landscape shaped like it is</a:t>
            </a:r>
            <a:r>
              <a:rPr lang="en-GB" sz="1600" b="1" u="sng" dirty="0" smtClean="0">
                <a:solidFill>
                  <a:srgbClr val="00B050"/>
                </a:solidFill>
              </a:rPr>
              <a:t>?</a:t>
            </a:r>
          </a:p>
          <a:p>
            <a:endParaRPr lang="en-GB" sz="1600" dirty="0"/>
          </a:p>
          <a:p>
            <a:r>
              <a:rPr lang="en-GB" sz="1600" b="1" dirty="0"/>
              <a:t>Text: </a:t>
            </a:r>
            <a:r>
              <a:rPr lang="en-GB" sz="1600" dirty="0"/>
              <a:t>The Highwayman</a:t>
            </a:r>
          </a:p>
          <a:p>
            <a:r>
              <a:rPr lang="en-GB" sz="1600" b="1" dirty="0" smtClean="0"/>
              <a:t>Geography: </a:t>
            </a:r>
            <a:r>
              <a:rPr lang="en-GB" sz="1600" dirty="0"/>
              <a:t>Coastal landscapes and rivers</a:t>
            </a:r>
          </a:p>
          <a:p>
            <a:r>
              <a:rPr lang="en-GB" sz="1600" b="1" dirty="0"/>
              <a:t>Science: </a:t>
            </a:r>
            <a:r>
              <a:rPr lang="en-GB" sz="1600" dirty="0"/>
              <a:t>Body Pump</a:t>
            </a:r>
          </a:p>
          <a:p>
            <a:r>
              <a:rPr lang="en-GB" sz="1600" b="1" dirty="0"/>
              <a:t>PSCHE: </a:t>
            </a:r>
            <a:r>
              <a:rPr lang="en-GB" sz="1600" dirty="0"/>
              <a:t>Changes (SRE)</a:t>
            </a:r>
          </a:p>
          <a:p>
            <a:r>
              <a:rPr lang="en-GB" dirty="0"/>
              <a:t> 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018583" y="3527197"/>
            <a:ext cx="358842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solidFill>
                  <a:srgbClr val="00B050"/>
                </a:solidFill>
              </a:rPr>
              <a:t>Summer 2: Why is the landscape shaped like it is</a:t>
            </a:r>
            <a:r>
              <a:rPr lang="en-GB" sz="1600" b="1" u="sng" dirty="0" smtClean="0">
                <a:solidFill>
                  <a:srgbClr val="00B050"/>
                </a:solidFill>
              </a:rPr>
              <a:t>?</a:t>
            </a:r>
          </a:p>
          <a:p>
            <a:endParaRPr lang="en-GB" sz="1600" dirty="0"/>
          </a:p>
          <a:p>
            <a:r>
              <a:rPr lang="en-GB" sz="1600" b="1" dirty="0"/>
              <a:t>Text: </a:t>
            </a:r>
            <a:r>
              <a:rPr lang="en-GB" sz="1600" dirty="0"/>
              <a:t>The Giant’s Necklace and Lucky Dip</a:t>
            </a:r>
          </a:p>
          <a:p>
            <a:r>
              <a:rPr lang="en-GB" sz="1600" b="1" smtClean="0"/>
              <a:t>Geography: </a:t>
            </a:r>
            <a:r>
              <a:rPr lang="en-GB" sz="1600" dirty="0"/>
              <a:t>Coastal landscapes and rivers</a:t>
            </a:r>
          </a:p>
          <a:p>
            <a:r>
              <a:rPr lang="en-GB" sz="1600" b="1" dirty="0"/>
              <a:t>Science: </a:t>
            </a:r>
            <a:r>
              <a:rPr lang="en-GB" sz="1600" dirty="0"/>
              <a:t>Electricity</a:t>
            </a:r>
          </a:p>
          <a:p>
            <a:r>
              <a:rPr lang="en-GB" sz="1600" b="1" dirty="0"/>
              <a:t>PSCHE: </a:t>
            </a:r>
            <a:r>
              <a:rPr lang="en-GB" sz="1600" dirty="0"/>
              <a:t>Transition to secondary school</a:t>
            </a:r>
          </a:p>
          <a:p>
            <a:r>
              <a:rPr lang="en-GB" sz="1600" b="1" dirty="0"/>
              <a:t>DT: </a:t>
            </a:r>
            <a:r>
              <a:rPr lang="en-GB" sz="1600" dirty="0"/>
              <a:t>Mobile phone covers</a:t>
            </a:r>
          </a:p>
          <a:p>
            <a:r>
              <a:rPr lang="en-GB" sz="1600" b="1" dirty="0" smtClean="0"/>
              <a:t>Trip: </a:t>
            </a:r>
            <a:r>
              <a:rPr lang="en-GB" sz="1600" dirty="0"/>
              <a:t>PGL residential trip</a:t>
            </a:r>
          </a:p>
          <a:p>
            <a:r>
              <a:rPr lang="en-GB" dirty="0"/>
              <a:t> 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9514" y="1404192"/>
            <a:ext cx="597735" cy="67306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8440" y="1105204"/>
            <a:ext cx="941031" cy="72230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3060" y="1690005"/>
            <a:ext cx="818178" cy="98499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9037" y="5252371"/>
            <a:ext cx="838691" cy="96351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02098" y="5209814"/>
            <a:ext cx="945155" cy="96898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80936" y="5296705"/>
            <a:ext cx="784540" cy="95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88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213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Seana Henry</dc:creator>
  <cp:lastModifiedBy>Diana Flanagan</cp:lastModifiedBy>
  <cp:revision>17</cp:revision>
  <cp:lastPrinted>2019-04-30T16:36:08Z</cp:lastPrinted>
  <dcterms:created xsi:type="dcterms:W3CDTF">2019-04-29T16:09:36Z</dcterms:created>
  <dcterms:modified xsi:type="dcterms:W3CDTF">2019-10-29T19:01:10Z</dcterms:modified>
</cp:coreProperties>
</file>